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5" r:id="rId1"/>
  </p:sldMasterIdLst>
  <p:notesMasterIdLst>
    <p:notesMasterId r:id="rId59"/>
  </p:notesMasterIdLst>
  <p:handoutMasterIdLst>
    <p:handoutMasterId r:id="rId60"/>
  </p:handoutMasterIdLst>
  <p:sldIdLst>
    <p:sldId id="256" r:id="rId2"/>
    <p:sldId id="275" r:id="rId3"/>
    <p:sldId id="373" r:id="rId4"/>
    <p:sldId id="420" r:id="rId5"/>
    <p:sldId id="374" r:id="rId6"/>
    <p:sldId id="425" r:id="rId7"/>
    <p:sldId id="376" r:id="rId8"/>
    <p:sldId id="343" r:id="rId9"/>
    <p:sldId id="421" r:id="rId10"/>
    <p:sldId id="278" r:id="rId11"/>
    <p:sldId id="422" r:id="rId12"/>
    <p:sldId id="328" r:id="rId13"/>
    <p:sldId id="363" r:id="rId14"/>
    <p:sldId id="364" r:id="rId15"/>
    <p:sldId id="365" r:id="rId16"/>
    <p:sldId id="366" r:id="rId17"/>
    <p:sldId id="367" r:id="rId18"/>
    <p:sldId id="368" r:id="rId19"/>
    <p:sldId id="369" r:id="rId20"/>
    <p:sldId id="370" r:id="rId21"/>
    <p:sldId id="349" r:id="rId22"/>
    <p:sldId id="372" r:id="rId23"/>
    <p:sldId id="423" r:id="rId24"/>
    <p:sldId id="406" r:id="rId25"/>
    <p:sldId id="355" r:id="rId26"/>
    <p:sldId id="407" r:id="rId27"/>
    <p:sldId id="299" r:id="rId28"/>
    <p:sldId id="301" r:id="rId29"/>
    <p:sldId id="408" r:id="rId30"/>
    <p:sldId id="412" r:id="rId31"/>
    <p:sldId id="413" r:id="rId32"/>
    <p:sldId id="362" r:id="rId33"/>
    <p:sldId id="304" r:id="rId34"/>
    <p:sldId id="347" r:id="rId35"/>
    <p:sldId id="321" r:id="rId36"/>
    <p:sldId id="350" r:id="rId37"/>
    <p:sldId id="316" r:id="rId38"/>
    <p:sldId id="356" r:id="rId39"/>
    <p:sldId id="427" r:id="rId40"/>
    <p:sldId id="414" r:id="rId41"/>
    <p:sldId id="380" r:id="rId42"/>
    <p:sldId id="426" r:id="rId43"/>
    <p:sldId id="383" r:id="rId44"/>
    <p:sldId id="381" r:id="rId45"/>
    <p:sldId id="396" r:id="rId46"/>
    <p:sldId id="384" r:id="rId47"/>
    <p:sldId id="401" r:id="rId48"/>
    <p:sldId id="382" r:id="rId49"/>
    <p:sldId id="399" r:id="rId50"/>
    <p:sldId id="385" r:id="rId51"/>
    <p:sldId id="386" r:id="rId52"/>
    <p:sldId id="387" r:id="rId53"/>
    <p:sldId id="393" r:id="rId54"/>
    <p:sldId id="394" r:id="rId55"/>
    <p:sldId id="415" r:id="rId56"/>
    <p:sldId id="419" r:id="rId57"/>
    <p:sldId id="267" r:id="rId58"/>
  </p:sldIdLst>
  <p:sldSz cx="9144000" cy="6858000" type="screen4x3"/>
  <p:notesSz cx="6985000" cy="92837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fz56" initials="f" lastIdx="2" clrIdx="0">
    <p:extLst>
      <p:ext uri="{19B8F6BF-5375-455C-9EA6-DF929625EA0E}">
        <p15:presenceInfo xmlns:p15="http://schemas.microsoft.com/office/powerpoint/2012/main" userId="fz56"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00000"/>
    <a:srgbClr val="9900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533" autoAdjust="0"/>
    <p:restoredTop sz="73653" autoAdjust="0"/>
  </p:normalViewPr>
  <p:slideViewPr>
    <p:cSldViewPr snapToGrid="0" snapToObjects="1">
      <p:cViewPr varScale="1">
        <p:scale>
          <a:sx n="84" d="100"/>
          <a:sy n="84" d="100"/>
        </p:scale>
        <p:origin x="2112" y="90"/>
      </p:cViewPr>
      <p:guideLst>
        <p:guide orient="horz" pos="2160"/>
        <p:guide pos="2880"/>
      </p:guideLst>
    </p:cSldViewPr>
  </p:slideViewPr>
  <p:notesTextViewPr>
    <p:cViewPr>
      <p:scale>
        <a:sx n="150" d="100"/>
        <a:sy n="150" d="100"/>
      </p:scale>
      <p:origin x="0" y="0"/>
    </p:cViewPr>
  </p:notesTextViewPr>
  <p:sorterViewPr>
    <p:cViewPr>
      <p:scale>
        <a:sx n="100" d="100"/>
        <a:sy n="100" d="100"/>
      </p:scale>
      <p:origin x="0" y="0"/>
    </p:cViewPr>
  </p:sorterViewPr>
  <p:notesViewPr>
    <p:cSldViewPr snapToGrid="0" snapToObjects="1">
      <p:cViewPr varScale="1">
        <p:scale>
          <a:sx n="55" d="100"/>
          <a:sy n="55" d="100"/>
        </p:scale>
        <p:origin x="2880" y="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handoutMaster" Target="handoutMasters/handoutMaster1.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oleObject" Target="../embeddings/oleObject1.bin"/></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8.0113979328601051E-2"/>
          <c:y val="0.18417059569681449"/>
          <c:w val="0.91959972348210217"/>
          <c:h val="0.73248593925759276"/>
        </c:manualLayout>
      </c:layout>
      <c:lineChart>
        <c:grouping val="standard"/>
        <c:varyColors val="0"/>
        <c:ser>
          <c:idx val="0"/>
          <c:order val="0"/>
          <c:tx>
            <c:strRef>
              <c:f>[Time_version2.xlsx]Facebook!$B$1</c:f>
              <c:strCache>
                <c:ptCount val="1"/>
                <c:pt idx="0">
                  <c:v>RN</c:v>
                </c:pt>
              </c:strCache>
            </c:strRef>
          </c:tx>
          <c:spPr>
            <a:ln w="22225" cap="rnd" cmpd="sng" algn="ctr">
              <a:solidFill>
                <a:schemeClr val="accent1"/>
              </a:solidFill>
              <a:round/>
            </a:ln>
            <a:effectLst/>
          </c:spPr>
          <c:marker>
            <c:symbol val="circle"/>
            <c:size val="6"/>
            <c:spPr>
              <a:solidFill>
                <a:schemeClr val="accent1"/>
              </a:solidFill>
              <a:ln w="9525" cap="flat" cmpd="sng" algn="ctr">
                <a:solidFill>
                  <a:schemeClr val="accent1"/>
                </a:solidFill>
                <a:round/>
              </a:ln>
              <a:effectLst/>
            </c:spPr>
          </c:marker>
          <c:cat>
            <c:numRef>
              <c:f>[Time_version2.xlsx]Facebook!$A$2:$A$6</c:f>
              <c:numCache>
                <c:formatCode>0%</c:formatCode>
                <c:ptCount val="5"/>
                <c:pt idx="0">
                  <c:v>0.1</c:v>
                </c:pt>
                <c:pt idx="1">
                  <c:v>0.2</c:v>
                </c:pt>
                <c:pt idx="2">
                  <c:v>0.3</c:v>
                </c:pt>
                <c:pt idx="3">
                  <c:v>0.4</c:v>
                </c:pt>
                <c:pt idx="4">
                  <c:v>0.5</c:v>
                </c:pt>
              </c:numCache>
            </c:numRef>
          </c:cat>
          <c:val>
            <c:numRef>
              <c:f>[Time_version2.xlsx]Facebook!$B$2:$B$6</c:f>
              <c:numCache>
                <c:formatCode>General</c:formatCode>
                <c:ptCount val="5"/>
                <c:pt idx="0">
                  <c:v>1.01675748825073E-2</c:v>
                </c:pt>
                <c:pt idx="1">
                  <c:v>1.5456413954831201E-2</c:v>
                </c:pt>
                <c:pt idx="2">
                  <c:v>1.8254030633855799E-2</c:v>
                </c:pt>
                <c:pt idx="3">
                  <c:v>2.2035856400766701E-2</c:v>
                </c:pt>
                <c:pt idx="4">
                  <c:v>2.50832571400155E-2</c:v>
                </c:pt>
              </c:numCache>
            </c:numRef>
          </c:val>
          <c:smooth val="0"/>
          <c:extLst>
            <c:ext xmlns:c16="http://schemas.microsoft.com/office/drawing/2014/chart" uri="{C3380CC4-5D6E-409C-BE32-E72D297353CC}">
              <c16:uniqueId val="{00000000-B146-45FD-8D42-1F05154428E6}"/>
            </c:ext>
          </c:extLst>
        </c:ser>
        <c:ser>
          <c:idx val="1"/>
          <c:order val="1"/>
          <c:tx>
            <c:strRef>
              <c:f>[Time_version2.xlsx]Facebook!$C$1</c:f>
              <c:strCache>
                <c:ptCount val="1"/>
                <c:pt idx="0">
                  <c:v>RNE</c:v>
                </c:pt>
              </c:strCache>
            </c:strRef>
          </c:tx>
          <c:spPr>
            <a:ln w="22225" cap="rnd" cmpd="sng" algn="ctr">
              <a:solidFill>
                <a:schemeClr val="accent2"/>
              </a:solidFill>
              <a:round/>
            </a:ln>
            <a:effectLst/>
          </c:spPr>
          <c:marker>
            <c:symbol val="circle"/>
            <c:size val="6"/>
            <c:spPr>
              <a:solidFill>
                <a:schemeClr val="accent2"/>
              </a:solidFill>
              <a:ln w="9525" cap="flat" cmpd="sng" algn="ctr">
                <a:solidFill>
                  <a:schemeClr val="accent2"/>
                </a:solidFill>
                <a:round/>
              </a:ln>
              <a:effectLst/>
            </c:spPr>
          </c:marker>
          <c:cat>
            <c:numRef>
              <c:f>[Time_version2.xlsx]Facebook!$A$2:$A$6</c:f>
              <c:numCache>
                <c:formatCode>0%</c:formatCode>
                <c:ptCount val="5"/>
                <c:pt idx="0">
                  <c:v>0.1</c:v>
                </c:pt>
                <c:pt idx="1">
                  <c:v>0.2</c:v>
                </c:pt>
                <c:pt idx="2">
                  <c:v>0.3</c:v>
                </c:pt>
                <c:pt idx="3">
                  <c:v>0.4</c:v>
                </c:pt>
                <c:pt idx="4">
                  <c:v>0.5</c:v>
                </c:pt>
              </c:numCache>
            </c:numRef>
          </c:cat>
          <c:val>
            <c:numRef>
              <c:f>[Time_version2.xlsx]Facebook!$C$2:$C$6</c:f>
              <c:numCache>
                <c:formatCode>General</c:formatCode>
                <c:ptCount val="5"/>
                <c:pt idx="0">
                  <c:v>1.0252589085062999E-2</c:v>
                </c:pt>
                <c:pt idx="1">
                  <c:v>1.4851860616398999E-2</c:v>
                </c:pt>
                <c:pt idx="2">
                  <c:v>1.8504171459763099E-2</c:v>
                </c:pt>
                <c:pt idx="3">
                  <c:v>2.1933126449584998E-2</c:v>
                </c:pt>
                <c:pt idx="4">
                  <c:v>2.4615987487461299E-2</c:v>
                </c:pt>
              </c:numCache>
            </c:numRef>
          </c:val>
          <c:smooth val="0"/>
          <c:extLst>
            <c:ext xmlns:c16="http://schemas.microsoft.com/office/drawing/2014/chart" uri="{C3380CC4-5D6E-409C-BE32-E72D297353CC}">
              <c16:uniqueId val="{00000001-B146-45FD-8D42-1F05154428E6}"/>
            </c:ext>
          </c:extLst>
        </c:ser>
        <c:ser>
          <c:idx val="2"/>
          <c:order val="2"/>
          <c:tx>
            <c:strRef>
              <c:f>[Time_version2.xlsx]Facebook!$D$1</c:f>
              <c:strCache>
                <c:ptCount val="1"/>
                <c:pt idx="0">
                  <c:v>RNN</c:v>
                </c:pt>
              </c:strCache>
            </c:strRef>
          </c:tx>
          <c:spPr>
            <a:ln w="22225" cap="rnd" cmpd="sng" algn="ctr">
              <a:solidFill>
                <a:schemeClr val="accent3"/>
              </a:solidFill>
              <a:round/>
            </a:ln>
            <a:effectLst/>
          </c:spPr>
          <c:marker>
            <c:symbol val="circle"/>
            <c:size val="6"/>
            <c:spPr>
              <a:solidFill>
                <a:schemeClr val="accent3"/>
              </a:solidFill>
              <a:ln w="9525" cap="flat" cmpd="sng" algn="ctr">
                <a:solidFill>
                  <a:schemeClr val="accent3"/>
                </a:solidFill>
                <a:round/>
              </a:ln>
              <a:effectLst/>
            </c:spPr>
          </c:marker>
          <c:cat>
            <c:numRef>
              <c:f>[Time_version2.xlsx]Facebook!$A$2:$A$6</c:f>
              <c:numCache>
                <c:formatCode>0%</c:formatCode>
                <c:ptCount val="5"/>
                <c:pt idx="0">
                  <c:v>0.1</c:v>
                </c:pt>
                <c:pt idx="1">
                  <c:v>0.2</c:v>
                </c:pt>
                <c:pt idx="2">
                  <c:v>0.3</c:v>
                </c:pt>
                <c:pt idx="3">
                  <c:v>0.4</c:v>
                </c:pt>
                <c:pt idx="4">
                  <c:v>0.5</c:v>
                </c:pt>
              </c:numCache>
            </c:numRef>
          </c:cat>
          <c:val>
            <c:numRef>
              <c:f>[Time_version2.xlsx]Facebook!$D$2:$D$6</c:f>
              <c:numCache>
                <c:formatCode>General</c:formatCode>
                <c:ptCount val="5"/>
                <c:pt idx="0">
                  <c:v>0.26512068510055498</c:v>
                </c:pt>
                <c:pt idx="1">
                  <c:v>0.49870912233988401</c:v>
                </c:pt>
                <c:pt idx="2">
                  <c:v>0.86367501531328505</c:v>
                </c:pt>
                <c:pt idx="3">
                  <c:v>1.0548905266655799</c:v>
                </c:pt>
                <c:pt idx="4">
                  <c:v>1.3684339523315401</c:v>
                </c:pt>
              </c:numCache>
            </c:numRef>
          </c:val>
          <c:smooth val="0"/>
          <c:extLst>
            <c:ext xmlns:c16="http://schemas.microsoft.com/office/drawing/2014/chart" uri="{C3380CC4-5D6E-409C-BE32-E72D297353CC}">
              <c16:uniqueId val="{00000002-B146-45FD-8D42-1F05154428E6}"/>
            </c:ext>
          </c:extLst>
        </c:ser>
        <c:ser>
          <c:idx val="3"/>
          <c:order val="3"/>
          <c:tx>
            <c:strRef>
              <c:f>[Time_version2.xlsx]Facebook!$E$1</c:f>
              <c:strCache>
                <c:ptCount val="1"/>
                <c:pt idx="0">
                  <c:v>RE</c:v>
                </c:pt>
              </c:strCache>
            </c:strRef>
          </c:tx>
          <c:spPr>
            <a:ln w="22225" cap="rnd" cmpd="sng" algn="ctr">
              <a:solidFill>
                <a:schemeClr val="accent4"/>
              </a:solidFill>
              <a:round/>
            </a:ln>
            <a:effectLst/>
          </c:spPr>
          <c:marker>
            <c:symbol val="circle"/>
            <c:size val="6"/>
            <c:spPr>
              <a:solidFill>
                <a:schemeClr val="accent4"/>
              </a:solidFill>
              <a:ln w="9525" cap="flat" cmpd="sng" algn="ctr">
                <a:solidFill>
                  <a:schemeClr val="accent4"/>
                </a:solidFill>
                <a:round/>
              </a:ln>
              <a:effectLst/>
            </c:spPr>
          </c:marker>
          <c:cat>
            <c:numRef>
              <c:f>[Time_version2.xlsx]Facebook!$A$2:$A$6</c:f>
              <c:numCache>
                <c:formatCode>0%</c:formatCode>
                <c:ptCount val="5"/>
                <c:pt idx="0">
                  <c:v>0.1</c:v>
                </c:pt>
                <c:pt idx="1">
                  <c:v>0.2</c:v>
                </c:pt>
                <c:pt idx="2">
                  <c:v>0.3</c:v>
                </c:pt>
                <c:pt idx="3">
                  <c:v>0.4</c:v>
                </c:pt>
                <c:pt idx="4">
                  <c:v>0.5</c:v>
                </c:pt>
              </c:numCache>
            </c:numRef>
          </c:cat>
          <c:val>
            <c:numRef>
              <c:f>[Time_version2.xlsx]Facebook!$E$2:$E$6</c:f>
              <c:numCache>
                <c:formatCode>General</c:formatCode>
                <c:ptCount val="5"/>
                <c:pt idx="0">
                  <c:v>8.5281133651733398E-2</c:v>
                </c:pt>
                <c:pt idx="1">
                  <c:v>0.140271186828613</c:v>
                </c:pt>
                <c:pt idx="2">
                  <c:v>0.15533137321472201</c:v>
                </c:pt>
                <c:pt idx="3">
                  <c:v>0.188183784484863</c:v>
                </c:pt>
                <c:pt idx="4">
                  <c:v>0.24031448364257799</c:v>
                </c:pt>
              </c:numCache>
            </c:numRef>
          </c:val>
          <c:smooth val="0"/>
          <c:extLst>
            <c:ext xmlns:c16="http://schemas.microsoft.com/office/drawing/2014/chart" uri="{C3380CC4-5D6E-409C-BE32-E72D297353CC}">
              <c16:uniqueId val="{00000003-B146-45FD-8D42-1F05154428E6}"/>
            </c:ext>
          </c:extLst>
        </c:ser>
        <c:ser>
          <c:idx val="4"/>
          <c:order val="4"/>
          <c:tx>
            <c:strRef>
              <c:f>[Time_version2.xlsx]Facebook!$F$1</c:f>
              <c:strCache>
                <c:ptCount val="1"/>
                <c:pt idx="0">
                  <c:v>IE</c:v>
                </c:pt>
              </c:strCache>
            </c:strRef>
          </c:tx>
          <c:spPr>
            <a:ln w="22225" cap="rnd" cmpd="sng" algn="ctr">
              <a:solidFill>
                <a:schemeClr val="accent5"/>
              </a:solidFill>
              <a:round/>
            </a:ln>
            <a:effectLst/>
          </c:spPr>
          <c:marker>
            <c:symbol val="circle"/>
            <c:size val="6"/>
            <c:spPr>
              <a:solidFill>
                <a:schemeClr val="accent5"/>
              </a:solidFill>
              <a:ln w="9525" cap="flat" cmpd="sng" algn="ctr">
                <a:solidFill>
                  <a:schemeClr val="accent5"/>
                </a:solidFill>
                <a:round/>
              </a:ln>
              <a:effectLst/>
            </c:spPr>
          </c:marker>
          <c:cat>
            <c:numRef>
              <c:f>[Time_version2.xlsx]Facebook!$A$2:$A$6</c:f>
              <c:numCache>
                <c:formatCode>0%</c:formatCode>
                <c:ptCount val="5"/>
                <c:pt idx="0">
                  <c:v>0.1</c:v>
                </c:pt>
                <c:pt idx="1">
                  <c:v>0.2</c:v>
                </c:pt>
                <c:pt idx="2">
                  <c:v>0.3</c:v>
                </c:pt>
                <c:pt idx="3">
                  <c:v>0.4</c:v>
                </c:pt>
                <c:pt idx="4">
                  <c:v>0.5</c:v>
                </c:pt>
              </c:numCache>
            </c:numRef>
          </c:cat>
          <c:val>
            <c:numRef>
              <c:f>[Time_version2.xlsx]Facebook!$F$2:$F$6</c:f>
              <c:numCache>
                <c:formatCode>General</c:formatCode>
                <c:ptCount val="5"/>
                <c:pt idx="0">
                  <c:v>7.0578155099037697E-3</c:v>
                </c:pt>
                <c:pt idx="1">
                  <c:v>1.0819299800975899E-2</c:v>
                </c:pt>
                <c:pt idx="2">
                  <c:v>1.43201405648993E-2</c:v>
                </c:pt>
                <c:pt idx="3">
                  <c:v>1.6416550759809599E-2</c:v>
                </c:pt>
                <c:pt idx="4">
                  <c:v>1.78071513473043E-2</c:v>
                </c:pt>
              </c:numCache>
            </c:numRef>
          </c:val>
          <c:smooth val="0"/>
          <c:extLst>
            <c:ext xmlns:c16="http://schemas.microsoft.com/office/drawing/2014/chart" uri="{C3380CC4-5D6E-409C-BE32-E72D297353CC}">
              <c16:uniqueId val="{00000004-B146-45FD-8D42-1F05154428E6}"/>
            </c:ext>
          </c:extLst>
        </c:ser>
        <c:ser>
          <c:idx val="5"/>
          <c:order val="5"/>
          <c:tx>
            <c:strRef>
              <c:f>[Time_version2.xlsx]Facebook!$G$1</c:f>
              <c:strCache>
                <c:ptCount val="1"/>
                <c:pt idx="0">
                  <c:v>BF</c:v>
                </c:pt>
              </c:strCache>
            </c:strRef>
          </c:tx>
          <c:spPr>
            <a:ln w="22225" cap="rnd" cmpd="sng" algn="ctr">
              <a:solidFill>
                <a:schemeClr val="accent6"/>
              </a:solidFill>
              <a:round/>
            </a:ln>
            <a:effectLst/>
          </c:spPr>
          <c:marker>
            <c:symbol val="circle"/>
            <c:size val="6"/>
            <c:spPr>
              <a:solidFill>
                <a:schemeClr val="accent6"/>
              </a:solidFill>
              <a:ln w="9525" cap="flat" cmpd="sng" algn="ctr">
                <a:solidFill>
                  <a:schemeClr val="accent6"/>
                </a:solidFill>
                <a:round/>
              </a:ln>
              <a:effectLst/>
            </c:spPr>
          </c:marker>
          <c:cat>
            <c:numRef>
              <c:f>[Time_version2.xlsx]Facebook!$A$2:$A$6</c:f>
              <c:numCache>
                <c:formatCode>0%</c:formatCode>
                <c:ptCount val="5"/>
                <c:pt idx="0">
                  <c:v>0.1</c:v>
                </c:pt>
                <c:pt idx="1">
                  <c:v>0.2</c:v>
                </c:pt>
                <c:pt idx="2">
                  <c:v>0.3</c:v>
                </c:pt>
                <c:pt idx="3">
                  <c:v>0.4</c:v>
                </c:pt>
                <c:pt idx="4">
                  <c:v>0.5</c:v>
                </c:pt>
              </c:numCache>
            </c:numRef>
          </c:cat>
          <c:val>
            <c:numRef>
              <c:f>[Time_version2.xlsx]Facebook!$G$2:$G$6</c:f>
              <c:numCache>
                <c:formatCode>General</c:formatCode>
                <c:ptCount val="5"/>
                <c:pt idx="0">
                  <c:v>4.0828537940979004</c:v>
                </c:pt>
                <c:pt idx="1">
                  <c:v>13.1548309326172</c:v>
                </c:pt>
                <c:pt idx="2">
                  <c:v>26.952977657318101</c:v>
                </c:pt>
                <c:pt idx="3">
                  <c:v>48.265737295150799</c:v>
                </c:pt>
                <c:pt idx="4">
                  <c:v>47.0027496814728</c:v>
                </c:pt>
              </c:numCache>
            </c:numRef>
          </c:val>
          <c:smooth val="0"/>
          <c:extLst>
            <c:ext xmlns:c16="http://schemas.microsoft.com/office/drawing/2014/chart" uri="{C3380CC4-5D6E-409C-BE32-E72D297353CC}">
              <c16:uniqueId val="{00000005-B146-45FD-8D42-1F05154428E6}"/>
            </c:ext>
          </c:extLst>
        </c:ser>
        <c:ser>
          <c:idx val="6"/>
          <c:order val="6"/>
          <c:tx>
            <c:strRef>
              <c:f>[Time_version2.xlsx]Facebook!$H$1</c:f>
              <c:strCache>
                <c:ptCount val="1"/>
                <c:pt idx="0">
                  <c:v>DF</c:v>
                </c:pt>
              </c:strCache>
            </c:strRef>
          </c:tx>
          <c:spPr>
            <a:ln w="22225" cap="rnd" cmpd="sng" algn="ctr">
              <a:solidFill>
                <a:schemeClr val="accent1">
                  <a:lumMod val="60000"/>
                </a:schemeClr>
              </a:solidFill>
              <a:round/>
            </a:ln>
            <a:effectLst/>
          </c:spPr>
          <c:marker>
            <c:symbol val="circle"/>
            <c:size val="6"/>
            <c:spPr>
              <a:solidFill>
                <a:schemeClr val="accent1">
                  <a:lumMod val="60000"/>
                </a:schemeClr>
              </a:solidFill>
              <a:ln w="9525" cap="flat" cmpd="sng" algn="ctr">
                <a:solidFill>
                  <a:schemeClr val="accent1">
                    <a:lumMod val="60000"/>
                  </a:schemeClr>
                </a:solidFill>
                <a:round/>
              </a:ln>
              <a:effectLst/>
            </c:spPr>
          </c:marker>
          <c:cat>
            <c:numRef>
              <c:f>[Time_version2.xlsx]Facebook!$A$2:$A$6</c:f>
              <c:numCache>
                <c:formatCode>0%</c:formatCode>
                <c:ptCount val="5"/>
                <c:pt idx="0">
                  <c:v>0.1</c:v>
                </c:pt>
                <c:pt idx="1">
                  <c:v>0.2</c:v>
                </c:pt>
                <c:pt idx="2">
                  <c:v>0.3</c:v>
                </c:pt>
                <c:pt idx="3">
                  <c:v>0.4</c:v>
                </c:pt>
                <c:pt idx="4">
                  <c:v>0.5</c:v>
                </c:pt>
              </c:numCache>
            </c:numRef>
          </c:cat>
          <c:val>
            <c:numRef>
              <c:f>[Time_version2.xlsx]Facebook!$H$2:$H$6</c:f>
              <c:numCache>
                <c:formatCode>General</c:formatCode>
                <c:ptCount val="5"/>
                <c:pt idx="0">
                  <c:v>4.2827093601226798</c:v>
                </c:pt>
                <c:pt idx="1">
                  <c:v>8.6807568073272705</c:v>
                </c:pt>
                <c:pt idx="2">
                  <c:v>16.967683076858499</c:v>
                </c:pt>
                <c:pt idx="3">
                  <c:v>50.202168941497803</c:v>
                </c:pt>
                <c:pt idx="4">
                  <c:v>39.012528896331801</c:v>
                </c:pt>
              </c:numCache>
            </c:numRef>
          </c:val>
          <c:smooth val="0"/>
          <c:extLst>
            <c:ext xmlns:c16="http://schemas.microsoft.com/office/drawing/2014/chart" uri="{C3380CC4-5D6E-409C-BE32-E72D297353CC}">
              <c16:uniqueId val="{00000006-B146-45FD-8D42-1F05154428E6}"/>
            </c:ext>
          </c:extLst>
        </c:ser>
        <c:ser>
          <c:idx val="7"/>
          <c:order val="7"/>
          <c:tx>
            <c:strRef>
              <c:f>[Time_version2.xlsx]Facebook!$I$1</c:f>
              <c:strCache>
                <c:ptCount val="1"/>
                <c:pt idx="0">
                  <c:v>RF</c:v>
                </c:pt>
              </c:strCache>
            </c:strRef>
          </c:tx>
          <c:spPr>
            <a:ln w="22225" cap="rnd" cmpd="sng" algn="ctr">
              <a:solidFill>
                <a:schemeClr val="accent2">
                  <a:lumMod val="60000"/>
                </a:schemeClr>
              </a:solidFill>
              <a:round/>
            </a:ln>
            <a:effectLst/>
          </c:spPr>
          <c:marker>
            <c:symbol val="circle"/>
            <c:size val="6"/>
            <c:spPr>
              <a:solidFill>
                <a:schemeClr val="accent2">
                  <a:lumMod val="60000"/>
                </a:schemeClr>
              </a:solidFill>
              <a:ln w="9525" cap="flat" cmpd="sng" algn="ctr">
                <a:solidFill>
                  <a:schemeClr val="accent2">
                    <a:lumMod val="60000"/>
                  </a:schemeClr>
                </a:solidFill>
                <a:round/>
              </a:ln>
              <a:effectLst/>
            </c:spPr>
          </c:marker>
          <c:cat>
            <c:numRef>
              <c:f>[Time_version2.xlsx]Facebook!$A$2:$A$6</c:f>
              <c:numCache>
                <c:formatCode>0%</c:formatCode>
                <c:ptCount val="5"/>
                <c:pt idx="0">
                  <c:v>0.1</c:v>
                </c:pt>
                <c:pt idx="1">
                  <c:v>0.2</c:v>
                </c:pt>
                <c:pt idx="2">
                  <c:v>0.3</c:v>
                </c:pt>
                <c:pt idx="3">
                  <c:v>0.4</c:v>
                </c:pt>
                <c:pt idx="4">
                  <c:v>0.5</c:v>
                </c:pt>
              </c:numCache>
            </c:numRef>
          </c:cat>
          <c:val>
            <c:numRef>
              <c:f>[Time_version2.xlsx]Facebook!$I$2:$I$6</c:f>
              <c:numCache>
                <c:formatCode>General</c:formatCode>
                <c:ptCount val="5"/>
                <c:pt idx="0">
                  <c:v>4.5727663040161097</c:v>
                </c:pt>
                <c:pt idx="1">
                  <c:v>18.4334847927094</c:v>
                </c:pt>
                <c:pt idx="2">
                  <c:v>30.1069979667664</c:v>
                </c:pt>
                <c:pt idx="3">
                  <c:v>43.227232456207297</c:v>
                </c:pt>
                <c:pt idx="4">
                  <c:v>51.352010488510103</c:v>
                </c:pt>
              </c:numCache>
            </c:numRef>
          </c:val>
          <c:smooth val="0"/>
          <c:extLst>
            <c:ext xmlns:c16="http://schemas.microsoft.com/office/drawing/2014/chart" uri="{C3380CC4-5D6E-409C-BE32-E72D297353CC}">
              <c16:uniqueId val="{00000007-B146-45FD-8D42-1F05154428E6}"/>
            </c:ext>
          </c:extLst>
        </c:ser>
        <c:ser>
          <c:idx val="8"/>
          <c:order val="8"/>
          <c:tx>
            <c:strRef>
              <c:f>[Time_version2.xlsx]Facebook!$J$1</c:f>
              <c:strCache>
                <c:ptCount val="1"/>
                <c:pt idx="0">
                  <c:v>SB</c:v>
                </c:pt>
              </c:strCache>
            </c:strRef>
          </c:tx>
          <c:spPr>
            <a:ln w="22225" cap="rnd" cmpd="sng" algn="ctr">
              <a:solidFill>
                <a:schemeClr val="accent3">
                  <a:lumMod val="60000"/>
                </a:schemeClr>
              </a:solidFill>
              <a:round/>
            </a:ln>
            <a:effectLst/>
          </c:spPr>
          <c:marker>
            <c:symbol val="circle"/>
            <c:size val="6"/>
            <c:spPr>
              <a:solidFill>
                <a:schemeClr val="accent3">
                  <a:lumMod val="60000"/>
                </a:schemeClr>
              </a:solidFill>
              <a:ln w="9525" cap="flat" cmpd="sng" algn="ctr">
                <a:solidFill>
                  <a:schemeClr val="accent3">
                    <a:lumMod val="60000"/>
                  </a:schemeClr>
                </a:solidFill>
                <a:round/>
              </a:ln>
              <a:effectLst/>
            </c:spPr>
          </c:marker>
          <c:cat>
            <c:numRef>
              <c:f>[Time_version2.xlsx]Facebook!$A$2:$A$6</c:f>
              <c:numCache>
                <c:formatCode>0%</c:formatCode>
                <c:ptCount val="5"/>
                <c:pt idx="0">
                  <c:v>0.1</c:v>
                </c:pt>
                <c:pt idx="1">
                  <c:v>0.2</c:v>
                </c:pt>
                <c:pt idx="2">
                  <c:v>0.3</c:v>
                </c:pt>
                <c:pt idx="3">
                  <c:v>0.4</c:v>
                </c:pt>
                <c:pt idx="4">
                  <c:v>0.5</c:v>
                </c:pt>
              </c:numCache>
            </c:numRef>
          </c:cat>
          <c:val>
            <c:numRef>
              <c:f>[Time_version2.xlsx]Facebook!$J$2:$J$6</c:f>
              <c:numCache>
                <c:formatCode>General</c:formatCode>
                <c:ptCount val="5"/>
                <c:pt idx="0">
                  <c:v>0.16765475273132299</c:v>
                </c:pt>
                <c:pt idx="1">
                  <c:v>0.98244714736938499</c:v>
                </c:pt>
                <c:pt idx="2">
                  <c:v>2.6690483093261701E-2</c:v>
                </c:pt>
                <c:pt idx="3">
                  <c:v>4.9327292442321804</c:v>
                </c:pt>
                <c:pt idx="4">
                  <c:v>5.6139008998870796</c:v>
                </c:pt>
              </c:numCache>
            </c:numRef>
          </c:val>
          <c:smooth val="0"/>
          <c:extLst>
            <c:ext xmlns:c16="http://schemas.microsoft.com/office/drawing/2014/chart" uri="{C3380CC4-5D6E-409C-BE32-E72D297353CC}">
              <c16:uniqueId val="{00000008-B146-45FD-8D42-1F05154428E6}"/>
            </c:ext>
          </c:extLst>
        </c:ser>
        <c:ser>
          <c:idx val="9"/>
          <c:order val="9"/>
          <c:tx>
            <c:strRef>
              <c:f>[Time_version2.xlsx]Facebook!$K$1</c:f>
              <c:strCache>
                <c:ptCount val="1"/>
                <c:pt idx="0">
                  <c:v>RW</c:v>
                </c:pt>
              </c:strCache>
            </c:strRef>
          </c:tx>
          <c:spPr>
            <a:ln w="22225" cap="rnd" cmpd="sng" algn="ctr">
              <a:solidFill>
                <a:schemeClr val="accent4">
                  <a:lumMod val="60000"/>
                </a:schemeClr>
              </a:solidFill>
              <a:round/>
            </a:ln>
            <a:effectLst/>
          </c:spPr>
          <c:marker>
            <c:symbol val="circle"/>
            <c:size val="6"/>
            <c:spPr>
              <a:solidFill>
                <a:schemeClr val="accent4">
                  <a:lumMod val="60000"/>
                </a:schemeClr>
              </a:solidFill>
              <a:ln w="9525" cap="flat" cmpd="sng" algn="ctr">
                <a:solidFill>
                  <a:schemeClr val="accent4">
                    <a:lumMod val="60000"/>
                  </a:schemeClr>
                </a:solidFill>
                <a:round/>
              </a:ln>
              <a:effectLst/>
            </c:spPr>
          </c:marker>
          <c:cat>
            <c:numRef>
              <c:f>[Time_version2.xlsx]Facebook!$A$2:$A$6</c:f>
              <c:numCache>
                <c:formatCode>0%</c:formatCode>
                <c:ptCount val="5"/>
                <c:pt idx="0">
                  <c:v>0.1</c:v>
                </c:pt>
                <c:pt idx="1">
                  <c:v>0.2</c:v>
                </c:pt>
                <c:pt idx="2">
                  <c:v>0.3</c:v>
                </c:pt>
                <c:pt idx="3">
                  <c:v>0.4</c:v>
                </c:pt>
                <c:pt idx="4">
                  <c:v>0.5</c:v>
                </c:pt>
              </c:numCache>
            </c:numRef>
          </c:cat>
          <c:val>
            <c:numRef>
              <c:f>[Time_version2.xlsx]Facebook!$K$2:$K$6</c:f>
              <c:numCache>
                <c:formatCode>General</c:formatCode>
                <c:ptCount val="5"/>
                <c:pt idx="0">
                  <c:v>0.109683036804199</c:v>
                </c:pt>
                <c:pt idx="1">
                  <c:v>0.20194935798645</c:v>
                </c:pt>
                <c:pt idx="2">
                  <c:v>0.30373692512512201</c:v>
                </c:pt>
                <c:pt idx="3">
                  <c:v>0.38467431068420399</c:v>
                </c:pt>
                <c:pt idx="4">
                  <c:v>0.43247604370117199</c:v>
                </c:pt>
              </c:numCache>
            </c:numRef>
          </c:val>
          <c:smooth val="0"/>
          <c:extLst>
            <c:ext xmlns:c16="http://schemas.microsoft.com/office/drawing/2014/chart" uri="{C3380CC4-5D6E-409C-BE32-E72D297353CC}">
              <c16:uniqueId val="{00000009-B146-45FD-8D42-1F05154428E6}"/>
            </c:ext>
          </c:extLst>
        </c:ser>
        <c:ser>
          <c:idx val="10"/>
          <c:order val="10"/>
          <c:tx>
            <c:strRef>
              <c:f>[Time_version2.xlsx]Facebook!$L$1</c:f>
              <c:strCache>
                <c:ptCount val="1"/>
                <c:pt idx="0">
                  <c:v>RWE</c:v>
                </c:pt>
              </c:strCache>
            </c:strRef>
          </c:tx>
          <c:spPr>
            <a:ln w="22225" cap="rnd" cmpd="sng" algn="ctr">
              <a:solidFill>
                <a:schemeClr val="accent5">
                  <a:lumMod val="60000"/>
                </a:schemeClr>
              </a:solidFill>
              <a:round/>
            </a:ln>
            <a:effectLst/>
          </c:spPr>
          <c:marker>
            <c:symbol val="circle"/>
            <c:size val="6"/>
            <c:spPr>
              <a:solidFill>
                <a:schemeClr val="accent5">
                  <a:lumMod val="60000"/>
                </a:schemeClr>
              </a:solidFill>
              <a:ln w="9525" cap="flat" cmpd="sng" algn="ctr">
                <a:solidFill>
                  <a:schemeClr val="accent5">
                    <a:lumMod val="60000"/>
                  </a:schemeClr>
                </a:solidFill>
                <a:round/>
              </a:ln>
              <a:effectLst/>
            </c:spPr>
          </c:marker>
          <c:cat>
            <c:numRef>
              <c:f>[Time_version2.xlsx]Facebook!$A$2:$A$6</c:f>
              <c:numCache>
                <c:formatCode>0%</c:formatCode>
                <c:ptCount val="5"/>
                <c:pt idx="0">
                  <c:v>0.1</c:v>
                </c:pt>
                <c:pt idx="1">
                  <c:v>0.2</c:v>
                </c:pt>
                <c:pt idx="2">
                  <c:v>0.3</c:v>
                </c:pt>
                <c:pt idx="3">
                  <c:v>0.4</c:v>
                </c:pt>
                <c:pt idx="4">
                  <c:v>0.5</c:v>
                </c:pt>
              </c:numCache>
            </c:numRef>
          </c:cat>
          <c:val>
            <c:numRef>
              <c:f>[Time_version2.xlsx]Facebook!$L$2:$L$6</c:f>
              <c:numCache>
                <c:formatCode>General</c:formatCode>
                <c:ptCount val="5"/>
                <c:pt idx="0">
                  <c:v>0.490095615386963</c:v>
                </c:pt>
                <c:pt idx="1">
                  <c:v>0.98710393905639604</c:v>
                </c:pt>
                <c:pt idx="2">
                  <c:v>1.4658610820770299</c:v>
                </c:pt>
                <c:pt idx="3">
                  <c:v>2.0421912670135498</c:v>
                </c:pt>
                <c:pt idx="4">
                  <c:v>2.6462023258209202</c:v>
                </c:pt>
              </c:numCache>
            </c:numRef>
          </c:val>
          <c:smooth val="0"/>
          <c:extLst>
            <c:ext xmlns:c16="http://schemas.microsoft.com/office/drawing/2014/chart" uri="{C3380CC4-5D6E-409C-BE32-E72D297353CC}">
              <c16:uniqueId val="{0000000A-B146-45FD-8D42-1F05154428E6}"/>
            </c:ext>
          </c:extLst>
        </c:ser>
        <c:ser>
          <c:idx val="11"/>
          <c:order val="11"/>
          <c:tx>
            <c:strRef>
              <c:f>[Time_version2.xlsx]Facebook!$M$1</c:f>
              <c:strCache>
                <c:ptCount val="1"/>
                <c:pt idx="0">
                  <c:v>FF</c:v>
                </c:pt>
              </c:strCache>
            </c:strRef>
          </c:tx>
          <c:spPr>
            <a:ln w="22225" cap="rnd" cmpd="sng" algn="ctr">
              <a:solidFill>
                <a:schemeClr val="accent6">
                  <a:lumMod val="60000"/>
                </a:schemeClr>
              </a:solidFill>
              <a:round/>
            </a:ln>
            <a:effectLst/>
          </c:spPr>
          <c:marker>
            <c:symbol val="circle"/>
            <c:size val="6"/>
            <c:spPr>
              <a:solidFill>
                <a:schemeClr val="accent6">
                  <a:lumMod val="60000"/>
                </a:schemeClr>
              </a:solidFill>
              <a:ln w="9525" cap="flat" cmpd="sng" algn="ctr">
                <a:solidFill>
                  <a:schemeClr val="accent6">
                    <a:lumMod val="60000"/>
                  </a:schemeClr>
                </a:solidFill>
                <a:round/>
              </a:ln>
              <a:effectLst/>
            </c:spPr>
          </c:marker>
          <c:cat>
            <c:numRef>
              <c:f>[Time_version2.xlsx]Facebook!$A$2:$A$6</c:f>
              <c:numCache>
                <c:formatCode>0%</c:formatCode>
                <c:ptCount val="5"/>
                <c:pt idx="0">
                  <c:v>0.1</c:v>
                </c:pt>
                <c:pt idx="1">
                  <c:v>0.2</c:v>
                </c:pt>
                <c:pt idx="2">
                  <c:v>0.3</c:v>
                </c:pt>
                <c:pt idx="3">
                  <c:v>0.4</c:v>
                </c:pt>
                <c:pt idx="4">
                  <c:v>0.5</c:v>
                </c:pt>
              </c:numCache>
            </c:numRef>
          </c:cat>
          <c:val>
            <c:numRef>
              <c:f>[Time_version2.xlsx]Facebook!$M$2:$M$6</c:f>
              <c:numCache>
                <c:formatCode>General</c:formatCode>
                <c:ptCount val="5"/>
                <c:pt idx="0">
                  <c:v>0.283039331436157</c:v>
                </c:pt>
                <c:pt idx="1">
                  <c:v>0.51173346383231</c:v>
                </c:pt>
                <c:pt idx="2">
                  <c:v>1.2749527150934401</c:v>
                </c:pt>
                <c:pt idx="3">
                  <c:v>1.6931554930550701</c:v>
                </c:pt>
                <c:pt idx="4">
                  <c:v>2.7540358134678402</c:v>
                </c:pt>
              </c:numCache>
            </c:numRef>
          </c:val>
          <c:smooth val="0"/>
          <c:extLst>
            <c:ext xmlns:c16="http://schemas.microsoft.com/office/drawing/2014/chart" uri="{C3380CC4-5D6E-409C-BE32-E72D297353CC}">
              <c16:uniqueId val="{0000000B-B146-45FD-8D42-1F05154428E6}"/>
            </c:ext>
          </c:extLst>
        </c:ser>
        <c:dLbls>
          <c:showLegendKey val="0"/>
          <c:showVal val="0"/>
          <c:showCatName val="0"/>
          <c:showSerName val="0"/>
          <c:showPercent val="0"/>
          <c:showBubbleSize val="0"/>
        </c:dLbls>
        <c:dropLines>
          <c:spPr>
            <a:ln w="9525" cap="flat" cmpd="sng" algn="ctr">
              <a:solidFill>
                <a:schemeClr val="dk1">
                  <a:lumMod val="35000"/>
                  <a:lumOff val="65000"/>
                  <a:alpha val="33000"/>
                </a:schemeClr>
              </a:solidFill>
              <a:round/>
            </a:ln>
            <a:effectLst/>
          </c:spPr>
        </c:dropLines>
        <c:marker val="1"/>
        <c:smooth val="0"/>
        <c:axId val="152484216"/>
        <c:axId val="152484608"/>
      </c:lineChart>
      <c:catAx>
        <c:axId val="152484216"/>
        <c:scaling>
          <c:orientation val="minMax"/>
        </c:scaling>
        <c:delete val="0"/>
        <c:axPos val="b"/>
        <c:numFmt formatCode="0%"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700" b="0" i="0" u="none" strike="noStrike" kern="1200" spc="20" baseline="0">
                <a:solidFill>
                  <a:sysClr val="windowText" lastClr="000000"/>
                </a:solidFill>
                <a:latin typeface="Times New Roman" panose="02020603050405020304" pitchFamily="18" charset="0"/>
                <a:ea typeface="+mn-ea"/>
                <a:cs typeface="Times New Roman" panose="02020603050405020304" pitchFamily="18" charset="0"/>
              </a:defRPr>
            </a:pPr>
            <a:endParaRPr lang="en-US"/>
          </a:p>
        </c:txPr>
        <c:crossAx val="152484608"/>
        <c:crosses val="autoZero"/>
        <c:auto val="1"/>
        <c:lblAlgn val="ctr"/>
        <c:lblOffset val="100"/>
        <c:noMultiLvlLbl val="0"/>
      </c:catAx>
      <c:valAx>
        <c:axId val="152484608"/>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700" b="0" i="0" u="none" strike="noStrike" kern="1200" spc="20" baseline="0">
                <a:solidFill>
                  <a:sysClr val="windowText" lastClr="000000"/>
                </a:solidFill>
                <a:latin typeface="Times New Roman" panose="02020603050405020304" pitchFamily="18" charset="0"/>
                <a:ea typeface="+mn-ea"/>
                <a:cs typeface="Times New Roman" panose="02020603050405020304" pitchFamily="18" charset="0"/>
              </a:defRPr>
            </a:pPr>
            <a:endParaRPr lang="en-US"/>
          </a:p>
        </c:txPr>
        <c:crossAx val="152484216"/>
        <c:crosses val="autoZero"/>
        <c:crossBetween val="between"/>
      </c:valAx>
      <c:spPr>
        <a:gradFill>
          <a:gsLst>
            <a:gs pos="100000">
              <a:schemeClr val="lt1">
                <a:lumMod val="95000"/>
              </a:schemeClr>
            </a:gs>
            <a:gs pos="0">
              <a:schemeClr val="lt1"/>
            </a:gs>
          </a:gsLst>
          <a:lin ang="5400000" scaled="0"/>
        </a:gradFill>
        <a:ln>
          <a:noFill/>
        </a:ln>
        <a:effectLst/>
      </c:spPr>
    </c:plotArea>
    <c:legend>
      <c:legendPos val="t"/>
      <c:layout>
        <c:manualLayout>
          <c:xMode val="edge"/>
          <c:yMode val="edge"/>
          <c:x val="1.0466276942654888E-2"/>
          <c:y val="2.2471890231009262E-2"/>
          <c:w val="0.98159269863994258"/>
          <c:h val="0.17549864777541105"/>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dk1">
                  <a:lumMod val="65000"/>
                  <a:lumOff val="35000"/>
                </a:schemeClr>
              </a:solidFill>
              <a:latin typeface="Times New Roman" panose="02020603050405020304" pitchFamily="18" charset="0"/>
              <a:ea typeface="+mn-ea"/>
              <a:cs typeface="Times New Roman" panose="02020603050405020304" pitchFamily="18" charset="0"/>
            </a:defRPr>
          </a:pPr>
          <a:endParaRPr lang="en-US"/>
        </a:p>
      </c:txPr>
    </c:legend>
    <c:plotVisOnly val="1"/>
    <c:dispBlanksAs val="gap"/>
    <c:showDLblsOverMax val="0"/>
  </c:chart>
  <c:spPr>
    <a:solidFill>
      <a:schemeClr val="lt1"/>
    </a:solidFill>
    <a:ln w="9525" cap="flat" cmpd="sng" algn="ctr">
      <a:solidFill>
        <a:schemeClr val="tx1"/>
      </a:solidFill>
      <a:round/>
    </a:ln>
    <a:effectLst>
      <a:softEdge rad="0"/>
    </a:effectLst>
  </c:spPr>
  <c:txPr>
    <a:bodyPr/>
    <a:lstStyle/>
    <a:p>
      <a:pPr>
        <a:defRPr/>
      </a:pPr>
      <a:endParaRPr lang="en-US"/>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30">
  <cs:axisTitle>
    <cs:lnRef idx="0"/>
    <cs:fillRef idx="0"/>
    <cs:effectRef idx="0"/>
    <cs:fontRef idx="minor">
      <a:schemeClr val="dk1">
        <a:lumMod val="65000"/>
        <a:lumOff val="35000"/>
      </a:schemeClr>
    </cs:fontRef>
    <cs:defRPr sz="900" kern="1200" cap="all"/>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b="0" kern="1200" spc="20" baseline="0"/>
  </cs:categoryAxis>
  <cs:chartArea mods="allowNoLineOverride">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900" kern="1200"/>
  </cs:chartArea>
  <cs:dataLabel>
    <cs:lnRef idx="0"/>
    <cs:fillRef idx="0"/>
    <cs:effectRef idx="0"/>
    <cs:fontRef idx="minor">
      <a:schemeClr val="dk1">
        <a:lumMod val="65000"/>
        <a:lumOff val="3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3D>
  <cs:dataPointLine>
    <cs:lnRef idx="0">
      <cs:styleClr val="auto"/>
    </cs:lnRef>
    <cs:fillRef idx="0"/>
    <cs:effectRef idx="0"/>
    <cs:fontRef idx="minor">
      <a:schemeClr val="dk1"/>
    </cs:fontRef>
    <cs:spPr>
      <a:ln w="22225" cap="rnd" cmpd="sng" algn="ctr">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cap="flat" cmpd="sng" algn="ctr">
        <a:solidFill>
          <a:schemeClr val="phClr"/>
        </a:solidFill>
        <a:round/>
      </a:ln>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a:solidFill>
          <a:schemeClr val="dk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dk1">
            <a:lumMod val="65000"/>
            <a:lumOff val="35000"/>
          </a:schemeClr>
        </a:solidFill>
      </a:ln>
    </cs:spPr>
  </cs:downBar>
  <cs:dropLine>
    <cs:lnRef idx="0"/>
    <cs:fillRef idx="0"/>
    <cs:effectRef idx="0"/>
    <cs:fontRef idx="minor">
      <a:schemeClr val="dk1"/>
    </cs:fontRef>
    <cs:spPr>
      <a:ln w="9525" cap="flat" cmpd="sng" algn="ctr">
        <a:solidFill>
          <a:schemeClr val="dk1">
            <a:lumMod val="35000"/>
            <a:lumOff val="65000"/>
            <a:alpha val="33000"/>
          </a:schemeClr>
        </a:solidFill>
        <a:round/>
      </a:ln>
    </cs:spPr>
  </cs:dropLine>
  <cs:errorBar>
    <cs:lnRef idx="0"/>
    <cs:fillRef idx="0"/>
    <cs:effectRef idx="0"/>
    <cs:fontRef idx="minor">
      <a:schemeClr val="dk1"/>
    </cs:fontRef>
    <cs:spPr>
      <a:ln w="9525">
        <a:solidFill>
          <a:schemeClr val="dk1">
            <a:lumMod val="65000"/>
            <a:lumOff val="35000"/>
          </a:schemeClr>
        </a:solidFill>
      </a:ln>
    </cs:spPr>
  </cs:errorBar>
  <cs:floor>
    <cs:lnRef idx="0"/>
    <cs:fillRef idx="0"/>
    <cs:effectRef idx="0"/>
    <cs:fontRef idx="minor">
      <a:schemeClr val="dk1"/>
    </cs:fontRef>
  </cs:floor>
  <cs:gridlineMajor>
    <cs:lnRef idx="0"/>
    <cs:fillRef idx="0"/>
    <cs:effectRef idx="0"/>
    <cs:fontRef idx="minor">
      <a:schemeClr val="dk1"/>
    </cs:fontRef>
    <cs:spPr>
      <a:ln>
        <a:solidFill>
          <a:schemeClr val="dk1">
            <a:lumMod val="15000"/>
            <a:lumOff val="85000"/>
          </a:schemeClr>
        </a:solidFill>
      </a:ln>
    </cs:spPr>
  </cs:gridlineMajor>
  <cs:gridlineMinor>
    <cs:lnRef idx="0"/>
    <cs:fillRef idx="0"/>
    <cs:effectRef idx="0"/>
    <cs:fontRef idx="minor">
      <a:schemeClr val="dk1"/>
    </cs:fontRef>
    <cs:spPr>
      <a:ln>
        <a:solidFill>
          <a:schemeClr val="dk1">
            <a:lumMod val="5000"/>
            <a:lumOff val="95000"/>
          </a:schemeClr>
        </a:solidFill>
      </a:ln>
    </cs:spPr>
  </cs:gridlineMinor>
  <cs:hiLoLine>
    <cs:lnRef idx="0"/>
    <cs:fillRef idx="0"/>
    <cs:effectRef idx="0"/>
    <cs:fontRef idx="minor">
      <a:schemeClr val="dk1"/>
    </cs:fontRef>
    <cs:spPr>
      <a:ln w="9525">
        <a:solidFill>
          <a:schemeClr val="dk1">
            <a:lumMod val="35000"/>
            <a:lumOff val="65000"/>
          </a:schemeClr>
        </a:solidFill>
      </a:ln>
    </cs:spPr>
  </cs:hiLoLine>
  <cs:leaderLine>
    <cs:lnRef idx="0"/>
    <cs:fillRef idx="0"/>
    <cs:effectRef idx="0"/>
    <cs:fontRef idx="minor">
      <a:schemeClr val="dk1"/>
    </cs:fontRef>
    <cs:spPr>
      <a:ln w="9525">
        <a:solidFill>
          <a:schemeClr val="dk1">
            <a:lumMod val="35000"/>
            <a:lumOff val="65000"/>
          </a:schemeClr>
        </a:solidFill>
      </a:ln>
    </cs:spPr>
  </cs:leaderLine>
  <cs:legend>
    <cs:lnRef idx="0"/>
    <cs:fillRef idx="0"/>
    <cs:effectRef idx="0"/>
    <cs:fontRef idx="minor">
      <a:schemeClr val="dk1">
        <a:lumMod val="65000"/>
        <a:lumOff val="35000"/>
      </a:schemeClr>
    </cs:fontRef>
    <cs:defRPr sz="900" kern="1200"/>
  </cs:legend>
  <cs:plotArea>
    <cs:lnRef idx="0"/>
    <cs:fillRef idx="0"/>
    <cs:effectRef idx="0"/>
    <cs:fontRef idx="minor">
      <a:schemeClr val="dk1"/>
    </cs:fontRef>
    <cs:spPr>
      <a:gradFill>
        <a:gsLst>
          <a:gs pos="100000">
            <a:schemeClr val="lt1">
              <a:lumMod val="95000"/>
            </a:schemeClr>
          </a:gs>
          <a:gs pos="0">
            <a:schemeClr val="lt1"/>
          </a:gs>
        </a:gsLst>
        <a:lin ang="5400000" scaled="0"/>
      </a:gradFill>
    </cs:spPr>
  </cs:plotArea>
  <cs:plotArea3D>
    <cs:lnRef idx="0"/>
    <cs:fillRef idx="0"/>
    <cs:effectRef idx="0"/>
    <cs:fontRef idx="minor">
      <a:schemeClr val="dk1"/>
    </cs:fontRef>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kern="1200"/>
  </cs:seriesAxis>
  <cs:seriesLine>
    <cs:lnRef idx="0"/>
    <cs:fillRef idx="0"/>
    <cs:effectRef idx="0"/>
    <cs:fontRef idx="minor">
      <a:schemeClr val="dk1"/>
    </cs:fontRef>
    <cs:spPr>
      <a:ln w="9525">
        <a:solidFill>
          <a:schemeClr val="dk1">
            <a:lumMod val="35000"/>
            <a:lumOff val="65000"/>
          </a:schemeClr>
        </a:solidFill>
        <a:prstDash val="dash"/>
      </a:ln>
    </cs:spPr>
  </cs:seriesLine>
  <cs:title>
    <cs:lnRef idx="0"/>
    <cs:fillRef idx="0"/>
    <cs:effectRef idx="0"/>
    <cs:fontRef idx="minor">
      <a:schemeClr val="dk1">
        <a:lumMod val="50000"/>
        <a:lumOff val="50000"/>
      </a:schemeClr>
    </cs:fontRef>
    <cs:defRPr sz="1400" kern="1200" cap="none" spc="20" baseline="0"/>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65000"/>
        <a:lumOff val="35000"/>
      </a:schemeClr>
    </cs:fontRef>
    <cs:defRPr sz="900" kern="1200" spc="20" baseline="0"/>
  </cs:valueAxis>
  <cs:wall>
    <cs:lnRef idx="0"/>
    <cs:fillRef idx="0"/>
    <cs:effectRef idx="0"/>
    <cs:fontRef idx="minor">
      <a:schemeClr val="dk1"/>
    </cs:fontRef>
  </cs:wall>
</cs:chartStyle>
</file>

<file path=ppt/diagrams/_rels/data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image" Target="../media/image8.png"/></Relationships>
</file>

<file path=ppt/diagrams/_rels/drawing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image" Target="../media/image8.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010AE11-6A64-4F41-8881-E4C0680675FD}" type="doc">
      <dgm:prSet loTypeId="urn:microsoft.com/office/officeart/2005/8/layout/vList3" loCatId="picture" qsTypeId="urn:microsoft.com/office/officeart/2005/8/quickstyle/simple1" qsCatId="simple" csTypeId="urn:microsoft.com/office/officeart/2005/8/colors/accent1_2" csCatId="accent1" phldr="1"/>
      <dgm:spPr/>
    </dgm:pt>
    <dgm:pt modelId="{E7FE8FEA-570C-4374-8F56-76CAC2B67815}">
      <dgm:prSet/>
      <dgm:spPr/>
      <dgm:t>
        <a:bodyPr/>
        <a:lstStyle/>
        <a:p>
          <a:r>
            <a:rPr lang="en-US" dirty="0"/>
            <a:t>Why do we evaluate graph sampling methods?</a:t>
          </a:r>
        </a:p>
      </dgm:t>
    </dgm:pt>
    <dgm:pt modelId="{DAE5B48F-96FD-4783-AB0F-D42885DDAD59}" type="parTrans" cxnId="{153C99B6-9048-491D-9C76-A7B21F8751CC}">
      <dgm:prSet/>
      <dgm:spPr/>
      <dgm:t>
        <a:bodyPr/>
        <a:lstStyle/>
        <a:p>
          <a:endParaRPr lang="en-US"/>
        </a:p>
      </dgm:t>
    </dgm:pt>
    <dgm:pt modelId="{ED1CB28B-159B-4D0A-957F-F61577E0F435}" type="sibTrans" cxnId="{153C99B6-9048-491D-9C76-A7B21F8751CC}">
      <dgm:prSet/>
      <dgm:spPr/>
      <dgm:t>
        <a:bodyPr/>
        <a:lstStyle/>
        <a:p>
          <a:endParaRPr lang="en-US"/>
        </a:p>
      </dgm:t>
    </dgm:pt>
    <dgm:pt modelId="{AEFA73B5-AD95-444E-AD03-EE8A8AB887DF}">
      <dgm:prSet/>
      <dgm:spPr/>
      <dgm:t>
        <a:bodyPr/>
        <a:lstStyle/>
        <a:p>
          <a:r>
            <a:rPr lang="en-US" dirty="0"/>
            <a:t>Why do we develop distributed graph sampling methods?</a:t>
          </a:r>
        </a:p>
      </dgm:t>
    </dgm:pt>
    <dgm:pt modelId="{5827D80E-46EF-4E73-A677-4639CAE6A185}" type="parTrans" cxnId="{BC4E8B55-84D4-4B4F-BB0D-54E9154133FA}">
      <dgm:prSet/>
      <dgm:spPr/>
      <dgm:t>
        <a:bodyPr/>
        <a:lstStyle/>
        <a:p>
          <a:endParaRPr lang="en-US"/>
        </a:p>
      </dgm:t>
    </dgm:pt>
    <dgm:pt modelId="{E8108D85-C621-4805-AF5A-5C938CCC9722}" type="sibTrans" cxnId="{BC4E8B55-84D4-4B4F-BB0D-54E9154133FA}">
      <dgm:prSet/>
      <dgm:spPr/>
      <dgm:t>
        <a:bodyPr/>
        <a:lstStyle/>
        <a:p>
          <a:endParaRPr lang="en-US"/>
        </a:p>
      </dgm:t>
    </dgm:pt>
    <dgm:pt modelId="{490E1ED9-84D8-4DB1-9580-283548695CDE}">
      <dgm:prSet/>
      <dgm:spPr/>
      <dgm:t>
        <a:bodyPr/>
        <a:lstStyle/>
        <a:p>
          <a:r>
            <a:rPr lang="en-US"/>
            <a:t>Why do we develop scalable graph visualization tool-BGS?</a:t>
          </a:r>
        </a:p>
      </dgm:t>
    </dgm:pt>
    <dgm:pt modelId="{C43AD6BE-AEB5-462F-90F3-2659A77C0AE3}" type="parTrans" cxnId="{B4F7FEF9-CE3A-46DE-98EA-3565D3C23A99}">
      <dgm:prSet/>
      <dgm:spPr/>
      <dgm:t>
        <a:bodyPr/>
        <a:lstStyle/>
        <a:p>
          <a:endParaRPr lang="en-US"/>
        </a:p>
      </dgm:t>
    </dgm:pt>
    <dgm:pt modelId="{00E34050-5C7E-42E4-B6D4-15B8B7FD6CB7}" type="sibTrans" cxnId="{B4F7FEF9-CE3A-46DE-98EA-3565D3C23A99}">
      <dgm:prSet/>
      <dgm:spPr/>
      <dgm:t>
        <a:bodyPr/>
        <a:lstStyle/>
        <a:p>
          <a:endParaRPr lang="en-US"/>
        </a:p>
      </dgm:t>
    </dgm:pt>
    <dgm:pt modelId="{C234D0A7-8A19-4557-BD18-0756AF5C7B42}" type="pres">
      <dgm:prSet presAssocID="{F010AE11-6A64-4F41-8881-E4C0680675FD}" presName="linearFlow" presStyleCnt="0">
        <dgm:presLayoutVars>
          <dgm:dir/>
          <dgm:resizeHandles val="exact"/>
        </dgm:presLayoutVars>
      </dgm:prSet>
      <dgm:spPr/>
    </dgm:pt>
    <dgm:pt modelId="{34CEB47D-22CF-4624-995B-C2F62C5260FC}" type="pres">
      <dgm:prSet presAssocID="{E7FE8FEA-570C-4374-8F56-76CAC2B67815}" presName="composite" presStyleCnt="0"/>
      <dgm:spPr/>
    </dgm:pt>
    <dgm:pt modelId="{69D712E7-BA39-4F9D-95C2-EAAC7EA3CFCD}" type="pres">
      <dgm:prSet presAssocID="{E7FE8FEA-570C-4374-8F56-76CAC2B67815}" presName="imgShp" presStyleLbl="fgImgPlace1" presStyleIdx="0" presStyleCnt="3"/>
      <dgm:spPr>
        <a:blipFill>
          <a:blip xmlns:r="http://schemas.openxmlformats.org/officeDocument/2006/relationships" r:embed="rId1" cstate="email">
            <a:extLst>
              <a:ext uri="{28A0092B-C50C-407E-A947-70E740481C1C}">
                <a14:useLocalDpi xmlns:a14="http://schemas.microsoft.com/office/drawing/2010/main" val="0"/>
              </a:ext>
            </a:extLst>
          </a:blip>
          <a:srcRect/>
          <a:stretch>
            <a:fillRect l="-1000" r="-1000"/>
          </a:stretch>
        </a:blipFill>
      </dgm:spPr>
    </dgm:pt>
    <dgm:pt modelId="{25DE513C-3BCA-4179-AF19-ACECA4D8B49C}" type="pres">
      <dgm:prSet presAssocID="{E7FE8FEA-570C-4374-8F56-76CAC2B67815}" presName="txShp" presStyleLbl="node1" presStyleIdx="0" presStyleCnt="3">
        <dgm:presLayoutVars>
          <dgm:bulletEnabled val="1"/>
        </dgm:presLayoutVars>
      </dgm:prSet>
      <dgm:spPr/>
    </dgm:pt>
    <dgm:pt modelId="{BFA91DDC-097A-4CD2-A3C2-C97107C56605}" type="pres">
      <dgm:prSet presAssocID="{ED1CB28B-159B-4D0A-957F-F61577E0F435}" presName="spacing" presStyleCnt="0"/>
      <dgm:spPr/>
    </dgm:pt>
    <dgm:pt modelId="{FB608F4C-6474-4623-A2A0-8532B9B6AA8F}" type="pres">
      <dgm:prSet presAssocID="{AEFA73B5-AD95-444E-AD03-EE8A8AB887DF}" presName="composite" presStyleCnt="0"/>
      <dgm:spPr/>
    </dgm:pt>
    <dgm:pt modelId="{33FCD45C-58B7-4805-82D6-1F2DFF698C8D}" type="pres">
      <dgm:prSet presAssocID="{AEFA73B5-AD95-444E-AD03-EE8A8AB887DF}" presName="imgShp" presStyleLbl="fgImgPlace1" presStyleIdx="1" presStyleCnt="3"/>
      <dgm:spPr>
        <a:blipFill>
          <a:blip xmlns:r="http://schemas.openxmlformats.org/officeDocument/2006/relationships" r:embed="rId2" cstate="email">
            <a:extLst>
              <a:ext uri="{28A0092B-C50C-407E-A947-70E740481C1C}">
                <a14:useLocalDpi xmlns:a14="http://schemas.microsoft.com/office/drawing/2010/main" val="0"/>
              </a:ext>
            </a:extLst>
          </a:blip>
          <a:srcRect/>
          <a:stretch>
            <a:fillRect/>
          </a:stretch>
        </a:blipFill>
      </dgm:spPr>
    </dgm:pt>
    <dgm:pt modelId="{BE513187-8484-45DE-84D5-9938ED360C91}" type="pres">
      <dgm:prSet presAssocID="{AEFA73B5-AD95-444E-AD03-EE8A8AB887DF}" presName="txShp" presStyleLbl="node1" presStyleIdx="1" presStyleCnt="3">
        <dgm:presLayoutVars>
          <dgm:bulletEnabled val="1"/>
        </dgm:presLayoutVars>
      </dgm:prSet>
      <dgm:spPr/>
    </dgm:pt>
    <dgm:pt modelId="{4AA32A0A-9033-49B7-A5D3-F8A896A0ABFB}" type="pres">
      <dgm:prSet presAssocID="{E8108D85-C621-4805-AF5A-5C938CCC9722}" presName="spacing" presStyleCnt="0"/>
      <dgm:spPr/>
    </dgm:pt>
    <dgm:pt modelId="{B130BE31-6C82-40DD-BED6-15F12F4F67BD}" type="pres">
      <dgm:prSet presAssocID="{490E1ED9-84D8-4DB1-9580-283548695CDE}" presName="composite" presStyleCnt="0"/>
      <dgm:spPr/>
    </dgm:pt>
    <dgm:pt modelId="{DE3CB24E-DEBE-4B67-B3F6-E8CDEC9EACE0}" type="pres">
      <dgm:prSet presAssocID="{490E1ED9-84D8-4DB1-9580-283548695CDE}" presName="imgShp" presStyleLbl="fgImgPlace1" presStyleIdx="2" presStyleCnt="3"/>
      <dgm:spPr>
        <a:blipFill>
          <a:blip xmlns:r="http://schemas.openxmlformats.org/officeDocument/2006/relationships" r:embed="rId3" cstate="email">
            <a:extLst>
              <a:ext uri="{28A0092B-C50C-407E-A947-70E740481C1C}">
                <a14:useLocalDpi xmlns:a14="http://schemas.microsoft.com/office/drawing/2010/main" val="0"/>
              </a:ext>
            </a:extLst>
          </a:blip>
          <a:srcRect/>
          <a:stretch>
            <a:fillRect/>
          </a:stretch>
        </a:blipFill>
      </dgm:spPr>
    </dgm:pt>
    <dgm:pt modelId="{26F4C649-1845-4837-9ECD-0A1B3A135AB9}" type="pres">
      <dgm:prSet presAssocID="{490E1ED9-84D8-4DB1-9580-283548695CDE}" presName="txShp" presStyleLbl="node1" presStyleIdx="2" presStyleCnt="3">
        <dgm:presLayoutVars>
          <dgm:bulletEnabled val="1"/>
        </dgm:presLayoutVars>
      </dgm:prSet>
      <dgm:spPr/>
    </dgm:pt>
  </dgm:ptLst>
  <dgm:cxnLst>
    <dgm:cxn modelId="{34740D33-D28D-4CC1-8399-5E6821F629A4}" type="presOf" srcId="{490E1ED9-84D8-4DB1-9580-283548695CDE}" destId="{26F4C649-1845-4837-9ECD-0A1B3A135AB9}" srcOrd="0" destOrd="0" presId="urn:microsoft.com/office/officeart/2005/8/layout/vList3"/>
    <dgm:cxn modelId="{7654FC67-D155-4356-9DC1-FECF50FF6FF7}" type="presOf" srcId="{E7FE8FEA-570C-4374-8F56-76CAC2B67815}" destId="{25DE513C-3BCA-4179-AF19-ACECA4D8B49C}" srcOrd="0" destOrd="0" presId="urn:microsoft.com/office/officeart/2005/8/layout/vList3"/>
    <dgm:cxn modelId="{BC4E8B55-84D4-4B4F-BB0D-54E9154133FA}" srcId="{F010AE11-6A64-4F41-8881-E4C0680675FD}" destId="{AEFA73B5-AD95-444E-AD03-EE8A8AB887DF}" srcOrd="1" destOrd="0" parTransId="{5827D80E-46EF-4E73-A677-4639CAE6A185}" sibTransId="{E8108D85-C621-4805-AF5A-5C938CCC9722}"/>
    <dgm:cxn modelId="{BF661494-2E1A-4F4A-8568-29BABAA48135}" type="presOf" srcId="{F010AE11-6A64-4F41-8881-E4C0680675FD}" destId="{C234D0A7-8A19-4557-BD18-0756AF5C7B42}" srcOrd="0" destOrd="0" presId="urn:microsoft.com/office/officeart/2005/8/layout/vList3"/>
    <dgm:cxn modelId="{153C99B6-9048-491D-9C76-A7B21F8751CC}" srcId="{F010AE11-6A64-4F41-8881-E4C0680675FD}" destId="{E7FE8FEA-570C-4374-8F56-76CAC2B67815}" srcOrd="0" destOrd="0" parTransId="{DAE5B48F-96FD-4783-AB0F-D42885DDAD59}" sibTransId="{ED1CB28B-159B-4D0A-957F-F61577E0F435}"/>
    <dgm:cxn modelId="{ABE93DE3-9AE6-484E-BDBB-6428006A9866}" type="presOf" srcId="{AEFA73B5-AD95-444E-AD03-EE8A8AB887DF}" destId="{BE513187-8484-45DE-84D5-9938ED360C91}" srcOrd="0" destOrd="0" presId="urn:microsoft.com/office/officeart/2005/8/layout/vList3"/>
    <dgm:cxn modelId="{B4F7FEF9-CE3A-46DE-98EA-3565D3C23A99}" srcId="{F010AE11-6A64-4F41-8881-E4C0680675FD}" destId="{490E1ED9-84D8-4DB1-9580-283548695CDE}" srcOrd="2" destOrd="0" parTransId="{C43AD6BE-AEB5-462F-90F3-2659A77C0AE3}" sibTransId="{00E34050-5C7E-42E4-B6D4-15B8B7FD6CB7}"/>
    <dgm:cxn modelId="{8C80BA46-4882-4372-B742-57E1503A395F}" type="presParOf" srcId="{C234D0A7-8A19-4557-BD18-0756AF5C7B42}" destId="{34CEB47D-22CF-4624-995B-C2F62C5260FC}" srcOrd="0" destOrd="0" presId="urn:microsoft.com/office/officeart/2005/8/layout/vList3"/>
    <dgm:cxn modelId="{3144E73C-BB43-44C2-AD64-197D0BFA7800}" type="presParOf" srcId="{34CEB47D-22CF-4624-995B-C2F62C5260FC}" destId="{69D712E7-BA39-4F9D-95C2-EAAC7EA3CFCD}" srcOrd="0" destOrd="0" presId="urn:microsoft.com/office/officeart/2005/8/layout/vList3"/>
    <dgm:cxn modelId="{6E89398A-4C78-4DAA-A77A-677845B38653}" type="presParOf" srcId="{34CEB47D-22CF-4624-995B-C2F62C5260FC}" destId="{25DE513C-3BCA-4179-AF19-ACECA4D8B49C}" srcOrd="1" destOrd="0" presId="urn:microsoft.com/office/officeart/2005/8/layout/vList3"/>
    <dgm:cxn modelId="{41C35C7D-60F1-4744-8BEB-30C993E2E868}" type="presParOf" srcId="{C234D0A7-8A19-4557-BD18-0756AF5C7B42}" destId="{BFA91DDC-097A-4CD2-A3C2-C97107C56605}" srcOrd="1" destOrd="0" presId="urn:microsoft.com/office/officeart/2005/8/layout/vList3"/>
    <dgm:cxn modelId="{A2FC67D3-3F13-4D84-AB5F-A24B104624CD}" type="presParOf" srcId="{C234D0A7-8A19-4557-BD18-0756AF5C7B42}" destId="{FB608F4C-6474-4623-A2A0-8532B9B6AA8F}" srcOrd="2" destOrd="0" presId="urn:microsoft.com/office/officeart/2005/8/layout/vList3"/>
    <dgm:cxn modelId="{A5C13687-5DC1-4AEC-ABD0-ED2D0C55BDC8}" type="presParOf" srcId="{FB608F4C-6474-4623-A2A0-8532B9B6AA8F}" destId="{33FCD45C-58B7-4805-82D6-1F2DFF698C8D}" srcOrd="0" destOrd="0" presId="urn:microsoft.com/office/officeart/2005/8/layout/vList3"/>
    <dgm:cxn modelId="{3F0CA65E-5026-4B5D-B3F1-A45C550D09F8}" type="presParOf" srcId="{FB608F4C-6474-4623-A2A0-8532B9B6AA8F}" destId="{BE513187-8484-45DE-84D5-9938ED360C91}" srcOrd="1" destOrd="0" presId="urn:microsoft.com/office/officeart/2005/8/layout/vList3"/>
    <dgm:cxn modelId="{AA340149-6567-4BF8-9B7C-553497C1D1ED}" type="presParOf" srcId="{C234D0A7-8A19-4557-BD18-0756AF5C7B42}" destId="{4AA32A0A-9033-49B7-A5D3-F8A896A0ABFB}" srcOrd="3" destOrd="0" presId="urn:microsoft.com/office/officeart/2005/8/layout/vList3"/>
    <dgm:cxn modelId="{6A4CB4DD-AD51-4C25-8332-27FA2CB53C72}" type="presParOf" srcId="{C234D0A7-8A19-4557-BD18-0756AF5C7B42}" destId="{B130BE31-6C82-40DD-BED6-15F12F4F67BD}" srcOrd="4" destOrd="0" presId="urn:microsoft.com/office/officeart/2005/8/layout/vList3"/>
    <dgm:cxn modelId="{72D4D572-9425-49E5-846F-960CBD78361F}" type="presParOf" srcId="{B130BE31-6C82-40DD-BED6-15F12F4F67BD}" destId="{DE3CB24E-DEBE-4B67-B3F6-E8CDEC9EACE0}" srcOrd="0" destOrd="0" presId="urn:microsoft.com/office/officeart/2005/8/layout/vList3"/>
    <dgm:cxn modelId="{560380B7-1BBB-495E-B090-AD41765EC752}" type="presParOf" srcId="{B130BE31-6C82-40DD-BED6-15F12F4F67BD}" destId="{26F4C649-1845-4837-9ECD-0A1B3A135AB9}"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F974D24-2CCD-40F8-8490-7D44A7B0A152}" type="doc">
      <dgm:prSet loTypeId="urn:microsoft.com/office/officeart/2005/8/layout/vList6" loCatId="list" qsTypeId="urn:microsoft.com/office/officeart/2005/8/quickstyle/simple1" qsCatId="simple" csTypeId="urn:microsoft.com/office/officeart/2005/8/colors/accent1_2" csCatId="accent1" phldr="1"/>
      <dgm:spPr/>
      <dgm:t>
        <a:bodyPr/>
        <a:lstStyle/>
        <a:p>
          <a:endParaRPr lang="en-US"/>
        </a:p>
      </dgm:t>
    </dgm:pt>
    <dgm:pt modelId="{3D57EA57-9745-4869-B6A8-8687774915BC}">
      <dgm:prSet phldrT="[Text]" custT="1"/>
      <dgm:spPr/>
      <dgm:t>
        <a:bodyPr/>
        <a:lstStyle/>
        <a:p>
          <a:r>
            <a:rPr lang="en-US" sz="2800" dirty="0"/>
            <a:t>Minimum mode</a:t>
          </a:r>
        </a:p>
      </dgm:t>
    </dgm:pt>
    <dgm:pt modelId="{BD097085-C1B4-4C5E-A8E4-17911AEC413E}" type="parTrans" cxnId="{30E5234B-2546-43B1-8578-B069C7CED5A3}">
      <dgm:prSet/>
      <dgm:spPr/>
      <dgm:t>
        <a:bodyPr/>
        <a:lstStyle/>
        <a:p>
          <a:endParaRPr lang="en-US"/>
        </a:p>
      </dgm:t>
    </dgm:pt>
    <dgm:pt modelId="{9AB53F52-27C3-4953-B237-5062F39CCD6E}" type="sibTrans" cxnId="{30E5234B-2546-43B1-8578-B069C7CED5A3}">
      <dgm:prSet/>
      <dgm:spPr/>
      <dgm:t>
        <a:bodyPr/>
        <a:lstStyle/>
        <a:p>
          <a:endParaRPr lang="en-US"/>
        </a:p>
      </dgm:t>
    </dgm:pt>
    <dgm:pt modelId="{9DFED914-D505-4AC2-8583-CC970326D4EF}">
      <dgm:prSet phldrT="[Text]"/>
      <dgm:spPr/>
      <dgm:t>
        <a:bodyPr/>
        <a:lstStyle/>
        <a:p>
          <a:r>
            <a:rPr lang="en-US" dirty="0"/>
            <a:t>The previously expanded clusters or nodes will be automatically collapsed into a cluster.</a:t>
          </a:r>
        </a:p>
      </dgm:t>
    </dgm:pt>
    <dgm:pt modelId="{65667F2E-CDE8-48EE-A85F-E0E6F470F3A6}" type="parTrans" cxnId="{E309B195-B2D6-4C4A-90AD-5967A88BD615}">
      <dgm:prSet/>
      <dgm:spPr/>
      <dgm:t>
        <a:bodyPr/>
        <a:lstStyle/>
        <a:p>
          <a:endParaRPr lang="en-US"/>
        </a:p>
      </dgm:t>
    </dgm:pt>
    <dgm:pt modelId="{36ABCCDC-3FD8-4F48-A910-E8EE22B6FABE}" type="sibTrans" cxnId="{E309B195-B2D6-4C4A-90AD-5967A88BD615}">
      <dgm:prSet/>
      <dgm:spPr/>
      <dgm:t>
        <a:bodyPr/>
        <a:lstStyle/>
        <a:p>
          <a:endParaRPr lang="en-US"/>
        </a:p>
      </dgm:t>
    </dgm:pt>
    <dgm:pt modelId="{C5A06ACA-CE73-4FAC-8525-616D2C51A884}">
      <dgm:prSet phldrT="[Text]"/>
      <dgm:spPr/>
      <dgm:t>
        <a:bodyPr/>
        <a:lstStyle/>
        <a:p>
          <a:r>
            <a:rPr lang="en-US" dirty="0"/>
            <a:t>This mode maintains high efficiency in large-scale graph visualization.</a:t>
          </a:r>
        </a:p>
      </dgm:t>
    </dgm:pt>
    <dgm:pt modelId="{C573E30B-FDC1-48DC-B9E9-6268505085CC}" type="parTrans" cxnId="{049DF07D-F9E8-4D1D-9785-B049550403DA}">
      <dgm:prSet/>
      <dgm:spPr/>
      <dgm:t>
        <a:bodyPr/>
        <a:lstStyle/>
        <a:p>
          <a:endParaRPr lang="en-US"/>
        </a:p>
      </dgm:t>
    </dgm:pt>
    <dgm:pt modelId="{764D8D3C-2EFD-4FF4-B808-BDC392B47E1A}" type="sibTrans" cxnId="{049DF07D-F9E8-4D1D-9785-B049550403DA}">
      <dgm:prSet/>
      <dgm:spPr/>
      <dgm:t>
        <a:bodyPr/>
        <a:lstStyle/>
        <a:p>
          <a:endParaRPr lang="en-US"/>
        </a:p>
      </dgm:t>
    </dgm:pt>
    <dgm:pt modelId="{74D62D85-5D52-4FBD-8D3C-FBDC816F54B4}">
      <dgm:prSet phldrT="[Text]" custT="1"/>
      <dgm:spPr/>
      <dgm:t>
        <a:bodyPr/>
        <a:lstStyle/>
        <a:p>
          <a:r>
            <a:rPr lang="en-US" sz="2800" dirty="0"/>
            <a:t>Add-Up mode</a:t>
          </a:r>
        </a:p>
      </dgm:t>
    </dgm:pt>
    <dgm:pt modelId="{DD0A941A-D66F-4BF3-A895-9655478B7E6F}" type="parTrans" cxnId="{A2719C0D-8F3D-412F-A64D-73E952043438}">
      <dgm:prSet/>
      <dgm:spPr/>
      <dgm:t>
        <a:bodyPr/>
        <a:lstStyle/>
        <a:p>
          <a:endParaRPr lang="en-US"/>
        </a:p>
      </dgm:t>
    </dgm:pt>
    <dgm:pt modelId="{DD29B3F3-CBE2-4F64-9C5E-76F37285AFE2}" type="sibTrans" cxnId="{A2719C0D-8F3D-412F-A64D-73E952043438}">
      <dgm:prSet/>
      <dgm:spPr/>
      <dgm:t>
        <a:bodyPr/>
        <a:lstStyle/>
        <a:p>
          <a:endParaRPr lang="en-US"/>
        </a:p>
      </dgm:t>
    </dgm:pt>
    <dgm:pt modelId="{1387C2B5-848C-40DF-8C79-570A60CD03A8}">
      <dgm:prSet phldrT="[Text]"/>
      <dgm:spPr/>
      <dgm:t>
        <a:bodyPr/>
        <a:lstStyle/>
        <a:p>
          <a:r>
            <a:rPr lang="en-US" dirty="0"/>
            <a:t>The previously expanded clusters or nodes will be preserved.</a:t>
          </a:r>
        </a:p>
      </dgm:t>
    </dgm:pt>
    <dgm:pt modelId="{BA29DA8D-DCC5-4F00-B08C-87B53D0820DC}" type="parTrans" cxnId="{83D22BF5-DC6C-4867-BE7F-68237BA6EAB6}">
      <dgm:prSet/>
      <dgm:spPr/>
      <dgm:t>
        <a:bodyPr/>
        <a:lstStyle/>
        <a:p>
          <a:endParaRPr lang="en-US"/>
        </a:p>
      </dgm:t>
    </dgm:pt>
    <dgm:pt modelId="{49691929-A01F-409F-BE8B-032A1B32941A}" type="sibTrans" cxnId="{83D22BF5-DC6C-4867-BE7F-68237BA6EAB6}">
      <dgm:prSet/>
      <dgm:spPr/>
      <dgm:t>
        <a:bodyPr/>
        <a:lstStyle/>
        <a:p>
          <a:endParaRPr lang="en-US"/>
        </a:p>
      </dgm:t>
    </dgm:pt>
    <dgm:pt modelId="{BA4DB9FE-5021-4DDD-B2C7-98A985F173F7}">
      <dgm:prSet phldrT="[Text]"/>
      <dgm:spPr/>
      <dgm:t>
        <a:bodyPr/>
        <a:lstStyle/>
        <a:p>
          <a:r>
            <a:rPr lang="en-US" altLang="zh-CN" dirty="0"/>
            <a:t>We can </a:t>
          </a:r>
          <a:r>
            <a:rPr lang="en-US" dirty="0"/>
            <a:t>observe detailed relations </a:t>
          </a:r>
          <a:r>
            <a:rPr lang="en-US" altLang="zh-CN" dirty="0"/>
            <a:t>among</a:t>
          </a:r>
          <a:r>
            <a:rPr lang="en-US" dirty="0"/>
            <a:t> multiple clusters or nodes.</a:t>
          </a:r>
        </a:p>
      </dgm:t>
    </dgm:pt>
    <dgm:pt modelId="{7AC531AD-151A-4600-8A51-17458202A12A}" type="parTrans" cxnId="{59626231-9217-4185-9ABE-F27267091A88}">
      <dgm:prSet/>
      <dgm:spPr/>
      <dgm:t>
        <a:bodyPr/>
        <a:lstStyle/>
        <a:p>
          <a:endParaRPr lang="en-US"/>
        </a:p>
      </dgm:t>
    </dgm:pt>
    <dgm:pt modelId="{D2C540F9-389F-4C9A-9509-EBE6BF49E500}" type="sibTrans" cxnId="{59626231-9217-4185-9ABE-F27267091A88}">
      <dgm:prSet/>
      <dgm:spPr/>
      <dgm:t>
        <a:bodyPr/>
        <a:lstStyle/>
        <a:p>
          <a:endParaRPr lang="en-US"/>
        </a:p>
      </dgm:t>
    </dgm:pt>
    <dgm:pt modelId="{B551E0CD-D598-46FD-8C42-B723A9AEAB59}" type="pres">
      <dgm:prSet presAssocID="{1F974D24-2CCD-40F8-8490-7D44A7B0A152}" presName="Name0" presStyleCnt="0">
        <dgm:presLayoutVars>
          <dgm:dir/>
          <dgm:animLvl val="lvl"/>
          <dgm:resizeHandles/>
        </dgm:presLayoutVars>
      </dgm:prSet>
      <dgm:spPr/>
    </dgm:pt>
    <dgm:pt modelId="{FF036D2B-87E8-447A-B0E1-E3405E554235}" type="pres">
      <dgm:prSet presAssocID="{3D57EA57-9745-4869-B6A8-8687774915BC}" presName="linNode" presStyleCnt="0"/>
      <dgm:spPr/>
    </dgm:pt>
    <dgm:pt modelId="{E88644AD-6632-42AC-9121-5623D38D33A9}" type="pres">
      <dgm:prSet presAssocID="{3D57EA57-9745-4869-B6A8-8687774915BC}" presName="parentShp" presStyleLbl="node1" presStyleIdx="0" presStyleCnt="2" custScaleX="100318" custScaleY="75746">
        <dgm:presLayoutVars>
          <dgm:bulletEnabled val="1"/>
        </dgm:presLayoutVars>
      </dgm:prSet>
      <dgm:spPr/>
    </dgm:pt>
    <dgm:pt modelId="{93A82E9E-7AD1-492B-8439-BC31E5271353}" type="pres">
      <dgm:prSet presAssocID="{3D57EA57-9745-4869-B6A8-8687774915BC}" presName="childShp" presStyleLbl="bgAccFollowNode1" presStyleIdx="0" presStyleCnt="2">
        <dgm:presLayoutVars>
          <dgm:bulletEnabled val="1"/>
        </dgm:presLayoutVars>
      </dgm:prSet>
      <dgm:spPr/>
    </dgm:pt>
    <dgm:pt modelId="{55B58B48-8999-4510-AC53-1F2F416E8AF0}" type="pres">
      <dgm:prSet presAssocID="{9AB53F52-27C3-4953-B237-5062F39CCD6E}" presName="spacing" presStyleCnt="0"/>
      <dgm:spPr/>
    </dgm:pt>
    <dgm:pt modelId="{E997F6D5-C37A-4A7A-A500-81CC8CE7664F}" type="pres">
      <dgm:prSet presAssocID="{74D62D85-5D52-4FBD-8D3C-FBDC816F54B4}" presName="linNode" presStyleCnt="0"/>
      <dgm:spPr/>
    </dgm:pt>
    <dgm:pt modelId="{CBDD756F-2D83-42E4-A5B9-7781C60C13B6}" type="pres">
      <dgm:prSet presAssocID="{74D62D85-5D52-4FBD-8D3C-FBDC816F54B4}" presName="parentShp" presStyleLbl="node1" presStyleIdx="1" presStyleCnt="2" custScaleX="99048" custScaleY="79703">
        <dgm:presLayoutVars>
          <dgm:bulletEnabled val="1"/>
        </dgm:presLayoutVars>
      </dgm:prSet>
      <dgm:spPr/>
    </dgm:pt>
    <dgm:pt modelId="{AA0D3492-C7E9-4E46-9AD8-0708ED322799}" type="pres">
      <dgm:prSet presAssocID="{74D62D85-5D52-4FBD-8D3C-FBDC816F54B4}" presName="childShp" presStyleLbl="bgAccFollowNode1" presStyleIdx="1" presStyleCnt="2">
        <dgm:presLayoutVars>
          <dgm:bulletEnabled val="1"/>
        </dgm:presLayoutVars>
      </dgm:prSet>
      <dgm:spPr/>
    </dgm:pt>
  </dgm:ptLst>
  <dgm:cxnLst>
    <dgm:cxn modelId="{A2719C0D-8F3D-412F-A64D-73E952043438}" srcId="{1F974D24-2CCD-40F8-8490-7D44A7B0A152}" destId="{74D62D85-5D52-4FBD-8D3C-FBDC816F54B4}" srcOrd="1" destOrd="0" parTransId="{DD0A941A-D66F-4BF3-A895-9655478B7E6F}" sibTransId="{DD29B3F3-CBE2-4F64-9C5E-76F37285AFE2}"/>
    <dgm:cxn modelId="{A985AE26-D4FD-4AD8-8790-7F1B8BB4FAE5}" type="presOf" srcId="{3D57EA57-9745-4869-B6A8-8687774915BC}" destId="{E88644AD-6632-42AC-9121-5623D38D33A9}" srcOrd="0" destOrd="0" presId="urn:microsoft.com/office/officeart/2005/8/layout/vList6"/>
    <dgm:cxn modelId="{CA3A9E27-596C-4701-80AB-C5F91A5A736A}" type="presOf" srcId="{1F974D24-2CCD-40F8-8490-7D44A7B0A152}" destId="{B551E0CD-D598-46FD-8C42-B723A9AEAB59}" srcOrd="0" destOrd="0" presId="urn:microsoft.com/office/officeart/2005/8/layout/vList6"/>
    <dgm:cxn modelId="{59626231-9217-4185-9ABE-F27267091A88}" srcId="{74D62D85-5D52-4FBD-8D3C-FBDC816F54B4}" destId="{BA4DB9FE-5021-4DDD-B2C7-98A985F173F7}" srcOrd="1" destOrd="0" parTransId="{7AC531AD-151A-4600-8A51-17458202A12A}" sibTransId="{D2C540F9-389F-4C9A-9509-EBE6BF49E500}"/>
    <dgm:cxn modelId="{2F2B735B-63FD-438E-A3D1-9C38CC70B338}" type="presOf" srcId="{9DFED914-D505-4AC2-8583-CC970326D4EF}" destId="{93A82E9E-7AD1-492B-8439-BC31E5271353}" srcOrd="0" destOrd="0" presId="urn:microsoft.com/office/officeart/2005/8/layout/vList6"/>
    <dgm:cxn modelId="{30E5234B-2546-43B1-8578-B069C7CED5A3}" srcId="{1F974D24-2CCD-40F8-8490-7D44A7B0A152}" destId="{3D57EA57-9745-4869-B6A8-8687774915BC}" srcOrd="0" destOrd="0" parTransId="{BD097085-C1B4-4C5E-A8E4-17911AEC413E}" sibTransId="{9AB53F52-27C3-4953-B237-5062F39CCD6E}"/>
    <dgm:cxn modelId="{5CE0C77D-6174-4C62-A714-5E389984C72D}" type="presOf" srcId="{C5A06ACA-CE73-4FAC-8525-616D2C51A884}" destId="{93A82E9E-7AD1-492B-8439-BC31E5271353}" srcOrd="0" destOrd="1" presId="urn:microsoft.com/office/officeart/2005/8/layout/vList6"/>
    <dgm:cxn modelId="{049DF07D-F9E8-4D1D-9785-B049550403DA}" srcId="{3D57EA57-9745-4869-B6A8-8687774915BC}" destId="{C5A06ACA-CE73-4FAC-8525-616D2C51A884}" srcOrd="1" destOrd="0" parTransId="{C573E30B-FDC1-48DC-B9E9-6268505085CC}" sibTransId="{764D8D3C-2EFD-4FF4-B808-BDC392B47E1A}"/>
    <dgm:cxn modelId="{E309B195-B2D6-4C4A-90AD-5967A88BD615}" srcId="{3D57EA57-9745-4869-B6A8-8687774915BC}" destId="{9DFED914-D505-4AC2-8583-CC970326D4EF}" srcOrd="0" destOrd="0" parTransId="{65667F2E-CDE8-48EE-A85F-E0E6F470F3A6}" sibTransId="{36ABCCDC-3FD8-4F48-A910-E8EE22B6FABE}"/>
    <dgm:cxn modelId="{44B6A1D7-8AD3-4AF2-91E9-45C746760B9E}" type="presOf" srcId="{74D62D85-5D52-4FBD-8D3C-FBDC816F54B4}" destId="{CBDD756F-2D83-42E4-A5B9-7781C60C13B6}" srcOrd="0" destOrd="0" presId="urn:microsoft.com/office/officeart/2005/8/layout/vList6"/>
    <dgm:cxn modelId="{83D22BF5-DC6C-4867-BE7F-68237BA6EAB6}" srcId="{74D62D85-5D52-4FBD-8D3C-FBDC816F54B4}" destId="{1387C2B5-848C-40DF-8C79-570A60CD03A8}" srcOrd="0" destOrd="0" parTransId="{BA29DA8D-DCC5-4F00-B08C-87B53D0820DC}" sibTransId="{49691929-A01F-409F-BE8B-032A1B32941A}"/>
    <dgm:cxn modelId="{B3EC7AF5-1FD1-46D5-BB5E-E29397E04D68}" type="presOf" srcId="{BA4DB9FE-5021-4DDD-B2C7-98A985F173F7}" destId="{AA0D3492-C7E9-4E46-9AD8-0708ED322799}" srcOrd="0" destOrd="1" presId="urn:microsoft.com/office/officeart/2005/8/layout/vList6"/>
    <dgm:cxn modelId="{E05F4EF6-B9F6-4964-A7CF-7DB3CA1C1E3C}" type="presOf" srcId="{1387C2B5-848C-40DF-8C79-570A60CD03A8}" destId="{AA0D3492-C7E9-4E46-9AD8-0708ED322799}" srcOrd="0" destOrd="0" presId="urn:microsoft.com/office/officeart/2005/8/layout/vList6"/>
    <dgm:cxn modelId="{1A33FF3F-3099-456A-821D-9545F90E6879}" type="presParOf" srcId="{B551E0CD-D598-46FD-8C42-B723A9AEAB59}" destId="{FF036D2B-87E8-447A-B0E1-E3405E554235}" srcOrd="0" destOrd="0" presId="urn:microsoft.com/office/officeart/2005/8/layout/vList6"/>
    <dgm:cxn modelId="{400326BE-AFE9-48CD-9710-6F255F4A6D45}" type="presParOf" srcId="{FF036D2B-87E8-447A-B0E1-E3405E554235}" destId="{E88644AD-6632-42AC-9121-5623D38D33A9}" srcOrd="0" destOrd="0" presId="urn:microsoft.com/office/officeart/2005/8/layout/vList6"/>
    <dgm:cxn modelId="{6C5E95BB-01A4-49AA-AFFB-F48AB6E40C0A}" type="presParOf" srcId="{FF036D2B-87E8-447A-B0E1-E3405E554235}" destId="{93A82E9E-7AD1-492B-8439-BC31E5271353}" srcOrd="1" destOrd="0" presId="urn:microsoft.com/office/officeart/2005/8/layout/vList6"/>
    <dgm:cxn modelId="{A49B1A0C-C459-4E08-B06B-DD3FBADBF0D3}" type="presParOf" srcId="{B551E0CD-D598-46FD-8C42-B723A9AEAB59}" destId="{55B58B48-8999-4510-AC53-1F2F416E8AF0}" srcOrd="1" destOrd="0" presId="urn:microsoft.com/office/officeart/2005/8/layout/vList6"/>
    <dgm:cxn modelId="{90765B88-EFF7-4DD3-8080-F52CCE1659FE}" type="presParOf" srcId="{B551E0CD-D598-46FD-8C42-B723A9AEAB59}" destId="{E997F6D5-C37A-4A7A-A500-81CC8CE7664F}" srcOrd="2" destOrd="0" presId="urn:microsoft.com/office/officeart/2005/8/layout/vList6"/>
    <dgm:cxn modelId="{27F92C01-BF3B-4090-A8FC-43AA5AC1A97E}" type="presParOf" srcId="{E997F6D5-C37A-4A7A-A500-81CC8CE7664F}" destId="{CBDD756F-2D83-42E4-A5B9-7781C60C13B6}" srcOrd="0" destOrd="0" presId="urn:microsoft.com/office/officeart/2005/8/layout/vList6"/>
    <dgm:cxn modelId="{75145ACB-12AF-43E5-8495-69EDA8370F9C}" type="presParOf" srcId="{E997F6D5-C37A-4A7A-A500-81CC8CE7664F}" destId="{AA0D3492-C7E9-4E46-9AD8-0708ED322799}" srcOrd="1" destOrd="0" presId="urn:microsoft.com/office/officeart/2005/8/layout/v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DE513C-3BCA-4179-AF19-ACECA4D8B49C}">
      <dsp:nvSpPr>
        <dsp:cNvPr id="0" name=""/>
        <dsp:cNvSpPr/>
      </dsp:nvSpPr>
      <dsp:spPr>
        <a:xfrm rot="10800000">
          <a:off x="1806085" y="1133"/>
          <a:ext cx="6080760" cy="1097860"/>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4126" tIns="106680" rIns="199136"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Why do we evaluate graph sampling methods?</a:t>
          </a:r>
        </a:p>
      </dsp:txBody>
      <dsp:txXfrm rot="10800000">
        <a:off x="2080550" y="1133"/>
        <a:ext cx="5806295" cy="1097860"/>
      </dsp:txXfrm>
    </dsp:sp>
    <dsp:sp modelId="{69D712E7-BA39-4F9D-95C2-EAAC7EA3CFCD}">
      <dsp:nvSpPr>
        <dsp:cNvPr id="0" name=""/>
        <dsp:cNvSpPr/>
      </dsp:nvSpPr>
      <dsp:spPr>
        <a:xfrm>
          <a:off x="1257154" y="1133"/>
          <a:ext cx="1097860" cy="1097860"/>
        </a:xfrm>
        <a:prstGeom prst="ellipse">
          <a:avLst/>
        </a:prstGeom>
        <a:blipFill>
          <a:blip xmlns:r="http://schemas.openxmlformats.org/officeDocument/2006/relationships" r:embed="rId1" cstate="email">
            <a:extLst>
              <a:ext uri="{28A0092B-C50C-407E-A947-70E740481C1C}">
                <a14:useLocalDpi xmlns:a14="http://schemas.microsoft.com/office/drawing/2010/main" val="0"/>
              </a:ext>
            </a:extLst>
          </a:blip>
          <a:srcRect/>
          <a:stretch>
            <a:fillRect l="-1000" r="-1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E513187-8484-45DE-84D5-9938ED360C91}">
      <dsp:nvSpPr>
        <dsp:cNvPr id="0" name=""/>
        <dsp:cNvSpPr/>
      </dsp:nvSpPr>
      <dsp:spPr>
        <a:xfrm rot="10800000">
          <a:off x="1806085" y="1426713"/>
          <a:ext cx="6080760" cy="1097860"/>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4126" tIns="106680" rIns="199136"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Why do we develop distributed graph sampling methods?</a:t>
          </a:r>
        </a:p>
      </dsp:txBody>
      <dsp:txXfrm rot="10800000">
        <a:off x="2080550" y="1426713"/>
        <a:ext cx="5806295" cy="1097860"/>
      </dsp:txXfrm>
    </dsp:sp>
    <dsp:sp modelId="{33FCD45C-58B7-4805-82D6-1F2DFF698C8D}">
      <dsp:nvSpPr>
        <dsp:cNvPr id="0" name=""/>
        <dsp:cNvSpPr/>
      </dsp:nvSpPr>
      <dsp:spPr>
        <a:xfrm>
          <a:off x="1257154" y="1426713"/>
          <a:ext cx="1097860" cy="1097860"/>
        </a:xfrm>
        <a:prstGeom prst="ellipse">
          <a:avLst/>
        </a:prstGeom>
        <a:blipFill>
          <a:blip xmlns:r="http://schemas.openxmlformats.org/officeDocument/2006/relationships" r:embed="rId2" cstate="email">
            <a:extLst>
              <a:ext uri="{28A0092B-C50C-407E-A947-70E740481C1C}">
                <a14:useLocalDpi xmlns:a14="http://schemas.microsoft.com/office/drawing/2010/main" val="0"/>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6F4C649-1845-4837-9ECD-0A1B3A135AB9}">
      <dsp:nvSpPr>
        <dsp:cNvPr id="0" name=""/>
        <dsp:cNvSpPr/>
      </dsp:nvSpPr>
      <dsp:spPr>
        <a:xfrm rot="10800000">
          <a:off x="1806085" y="2852293"/>
          <a:ext cx="6080760" cy="1097860"/>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4126" tIns="106680" rIns="199136" bIns="106680" numCol="1" spcCol="1270" anchor="ctr" anchorCtr="0">
          <a:noAutofit/>
        </a:bodyPr>
        <a:lstStyle/>
        <a:p>
          <a:pPr marL="0" lvl="0" indent="0" algn="ctr" defTabSz="1244600">
            <a:lnSpc>
              <a:spcPct val="90000"/>
            </a:lnSpc>
            <a:spcBef>
              <a:spcPct val="0"/>
            </a:spcBef>
            <a:spcAft>
              <a:spcPct val="35000"/>
            </a:spcAft>
            <a:buNone/>
          </a:pPr>
          <a:r>
            <a:rPr lang="en-US" sz="2800" kern="1200"/>
            <a:t>Why do we develop scalable graph visualization tool-BGS?</a:t>
          </a:r>
        </a:p>
      </dsp:txBody>
      <dsp:txXfrm rot="10800000">
        <a:off x="2080550" y="2852293"/>
        <a:ext cx="5806295" cy="1097860"/>
      </dsp:txXfrm>
    </dsp:sp>
    <dsp:sp modelId="{DE3CB24E-DEBE-4B67-B3F6-E8CDEC9EACE0}">
      <dsp:nvSpPr>
        <dsp:cNvPr id="0" name=""/>
        <dsp:cNvSpPr/>
      </dsp:nvSpPr>
      <dsp:spPr>
        <a:xfrm>
          <a:off x="1257154" y="2852293"/>
          <a:ext cx="1097860" cy="1097860"/>
        </a:xfrm>
        <a:prstGeom prst="ellipse">
          <a:avLst/>
        </a:prstGeom>
        <a:blipFill>
          <a:blip xmlns:r="http://schemas.openxmlformats.org/officeDocument/2006/relationships" r:embed="rId3" cstate="email">
            <a:extLst>
              <a:ext uri="{28A0092B-C50C-407E-A947-70E740481C1C}">
                <a14:useLocalDpi xmlns:a14="http://schemas.microsoft.com/office/drawing/2010/main" val="0"/>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A82E9E-7AD1-492B-8439-BC31E5271353}">
      <dsp:nvSpPr>
        <dsp:cNvPr id="0" name=""/>
        <dsp:cNvSpPr/>
      </dsp:nvSpPr>
      <dsp:spPr>
        <a:xfrm>
          <a:off x="3207041" y="482"/>
          <a:ext cx="4791223" cy="1881106"/>
        </a:xfrm>
        <a:prstGeom prst="rightArrow">
          <a:avLst>
            <a:gd name="adj1" fmla="val 75000"/>
            <a:gd name="adj2" fmla="val 50000"/>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795" tIns="10795" rIns="10795" bIns="10795" numCol="1" spcCol="1270" anchor="t" anchorCtr="0">
          <a:noAutofit/>
        </a:bodyPr>
        <a:lstStyle/>
        <a:p>
          <a:pPr marL="171450" lvl="1" indent="-171450" algn="l" defTabSz="755650">
            <a:lnSpc>
              <a:spcPct val="90000"/>
            </a:lnSpc>
            <a:spcBef>
              <a:spcPct val="0"/>
            </a:spcBef>
            <a:spcAft>
              <a:spcPct val="15000"/>
            </a:spcAft>
            <a:buChar char="•"/>
          </a:pPr>
          <a:r>
            <a:rPr lang="en-US" sz="1700" kern="1200" dirty="0"/>
            <a:t>The previously expanded clusters or nodes will be automatically collapsed into a cluster.</a:t>
          </a:r>
        </a:p>
        <a:p>
          <a:pPr marL="171450" lvl="1" indent="-171450" algn="l" defTabSz="755650">
            <a:lnSpc>
              <a:spcPct val="90000"/>
            </a:lnSpc>
            <a:spcBef>
              <a:spcPct val="0"/>
            </a:spcBef>
            <a:spcAft>
              <a:spcPct val="15000"/>
            </a:spcAft>
            <a:buChar char="•"/>
          </a:pPr>
          <a:r>
            <a:rPr lang="en-US" sz="1700" kern="1200" dirty="0"/>
            <a:t>This mode maintains high efficiency in large-scale graph visualization.</a:t>
          </a:r>
        </a:p>
      </dsp:txBody>
      <dsp:txXfrm>
        <a:off x="3207041" y="235620"/>
        <a:ext cx="4085808" cy="1410830"/>
      </dsp:txXfrm>
    </dsp:sp>
    <dsp:sp modelId="{E88644AD-6632-42AC-9121-5623D38D33A9}">
      <dsp:nvSpPr>
        <dsp:cNvPr id="0" name=""/>
        <dsp:cNvSpPr/>
      </dsp:nvSpPr>
      <dsp:spPr>
        <a:xfrm>
          <a:off x="2734" y="228604"/>
          <a:ext cx="3204306" cy="1424862"/>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en-US" sz="2800" kern="1200" dirty="0"/>
            <a:t>Minimum mode</a:t>
          </a:r>
        </a:p>
      </dsp:txBody>
      <dsp:txXfrm>
        <a:off x="72290" y="298160"/>
        <a:ext cx="3065194" cy="1285750"/>
      </dsp:txXfrm>
    </dsp:sp>
    <dsp:sp modelId="{AA0D3492-C7E9-4E46-9AD8-0708ED322799}">
      <dsp:nvSpPr>
        <dsp:cNvPr id="0" name=""/>
        <dsp:cNvSpPr/>
      </dsp:nvSpPr>
      <dsp:spPr>
        <a:xfrm>
          <a:off x="3185166" y="2069699"/>
          <a:ext cx="4800600" cy="1881106"/>
        </a:xfrm>
        <a:prstGeom prst="rightArrow">
          <a:avLst>
            <a:gd name="adj1" fmla="val 75000"/>
            <a:gd name="adj2" fmla="val 50000"/>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795" tIns="10795" rIns="10795" bIns="10795" numCol="1" spcCol="1270" anchor="t" anchorCtr="0">
          <a:noAutofit/>
        </a:bodyPr>
        <a:lstStyle/>
        <a:p>
          <a:pPr marL="171450" lvl="1" indent="-171450" algn="l" defTabSz="755650">
            <a:lnSpc>
              <a:spcPct val="90000"/>
            </a:lnSpc>
            <a:spcBef>
              <a:spcPct val="0"/>
            </a:spcBef>
            <a:spcAft>
              <a:spcPct val="15000"/>
            </a:spcAft>
            <a:buChar char="•"/>
          </a:pPr>
          <a:r>
            <a:rPr lang="en-US" sz="1700" kern="1200" dirty="0"/>
            <a:t>The previously expanded clusters or nodes will be preserved.</a:t>
          </a:r>
        </a:p>
        <a:p>
          <a:pPr marL="171450" lvl="1" indent="-171450" algn="l" defTabSz="755650">
            <a:lnSpc>
              <a:spcPct val="90000"/>
            </a:lnSpc>
            <a:spcBef>
              <a:spcPct val="0"/>
            </a:spcBef>
            <a:spcAft>
              <a:spcPct val="15000"/>
            </a:spcAft>
            <a:buChar char="•"/>
          </a:pPr>
          <a:r>
            <a:rPr lang="en-US" altLang="zh-CN" sz="1700" kern="1200" dirty="0"/>
            <a:t>We can </a:t>
          </a:r>
          <a:r>
            <a:rPr lang="en-US" sz="1700" kern="1200" dirty="0"/>
            <a:t>observe detailed relations </a:t>
          </a:r>
          <a:r>
            <a:rPr lang="en-US" altLang="zh-CN" sz="1700" kern="1200" dirty="0"/>
            <a:t>among</a:t>
          </a:r>
          <a:r>
            <a:rPr lang="en-US" sz="1700" kern="1200" dirty="0"/>
            <a:t> multiple clusters or nodes.</a:t>
          </a:r>
        </a:p>
      </dsp:txBody>
      <dsp:txXfrm>
        <a:off x="3185166" y="2304837"/>
        <a:ext cx="4095185" cy="1410830"/>
      </dsp:txXfrm>
    </dsp:sp>
    <dsp:sp modelId="{CBDD756F-2D83-42E4-A5B9-7781C60C13B6}">
      <dsp:nvSpPr>
        <dsp:cNvPr id="0" name=""/>
        <dsp:cNvSpPr/>
      </dsp:nvSpPr>
      <dsp:spPr>
        <a:xfrm>
          <a:off x="15233" y="2260603"/>
          <a:ext cx="3169932" cy="1499298"/>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en-US" sz="2800" kern="1200" dirty="0"/>
            <a:t>Add-Up mode</a:t>
          </a:r>
        </a:p>
      </dsp:txBody>
      <dsp:txXfrm>
        <a:off x="88423" y="2333793"/>
        <a:ext cx="3023552" cy="1352918"/>
      </dsp:txXfrm>
    </dsp:sp>
  </dsp:spTree>
</dsp:drawing>
</file>

<file path=ppt/diagrams/layout1.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26834" cy="465797"/>
          </a:xfrm>
          <a:prstGeom prst="rect">
            <a:avLst/>
          </a:prstGeom>
        </p:spPr>
        <p:txBody>
          <a:bodyPr vert="horz" lIns="92958" tIns="46479" rIns="92958" bIns="46479" rtlCol="0"/>
          <a:lstStyle>
            <a:lvl1pPr algn="l">
              <a:defRPr sz="1200"/>
            </a:lvl1pPr>
          </a:lstStyle>
          <a:p>
            <a:endParaRPr lang="en-US"/>
          </a:p>
        </p:txBody>
      </p:sp>
      <p:sp>
        <p:nvSpPr>
          <p:cNvPr id="3" name="Date Placeholder 2"/>
          <p:cNvSpPr>
            <a:spLocks noGrp="1"/>
          </p:cNvSpPr>
          <p:nvPr>
            <p:ph type="dt" sz="quarter" idx="1"/>
          </p:nvPr>
        </p:nvSpPr>
        <p:spPr>
          <a:xfrm>
            <a:off x="3956551" y="0"/>
            <a:ext cx="3026834" cy="465797"/>
          </a:xfrm>
          <a:prstGeom prst="rect">
            <a:avLst/>
          </a:prstGeom>
        </p:spPr>
        <p:txBody>
          <a:bodyPr vert="horz" lIns="92958" tIns="46479" rIns="92958" bIns="46479" rtlCol="0"/>
          <a:lstStyle>
            <a:lvl1pPr algn="r">
              <a:defRPr sz="1200"/>
            </a:lvl1pPr>
          </a:lstStyle>
          <a:p>
            <a:fld id="{6D8D0529-A42F-489C-9ACE-CA759A6B0E7E}" type="datetimeFigureOut">
              <a:rPr lang="en-US" smtClean="0"/>
              <a:t>10/26/2017</a:t>
            </a:fld>
            <a:endParaRPr lang="en-US"/>
          </a:p>
        </p:txBody>
      </p:sp>
      <p:sp>
        <p:nvSpPr>
          <p:cNvPr id="4" name="Footer Placeholder 3"/>
          <p:cNvSpPr>
            <a:spLocks noGrp="1"/>
          </p:cNvSpPr>
          <p:nvPr>
            <p:ph type="ftr" sz="quarter" idx="2"/>
          </p:nvPr>
        </p:nvSpPr>
        <p:spPr>
          <a:xfrm>
            <a:off x="0" y="8817904"/>
            <a:ext cx="3026834" cy="465796"/>
          </a:xfrm>
          <a:prstGeom prst="rect">
            <a:avLst/>
          </a:prstGeom>
        </p:spPr>
        <p:txBody>
          <a:bodyPr vert="horz" lIns="92958" tIns="46479" rIns="92958" bIns="46479" rtlCol="0" anchor="b"/>
          <a:lstStyle>
            <a:lvl1pPr algn="l">
              <a:defRPr sz="1200"/>
            </a:lvl1pPr>
          </a:lstStyle>
          <a:p>
            <a:endParaRPr lang="en-US"/>
          </a:p>
        </p:txBody>
      </p:sp>
      <p:sp>
        <p:nvSpPr>
          <p:cNvPr id="5" name="Slide Number Placeholder 4"/>
          <p:cNvSpPr>
            <a:spLocks noGrp="1"/>
          </p:cNvSpPr>
          <p:nvPr>
            <p:ph type="sldNum" sz="quarter" idx="3"/>
          </p:nvPr>
        </p:nvSpPr>
        <p:spPr>
          <a:xfrm>
            <a:off x="3956551" y="8817904"/>
            <a:ext cx="3026834" cy="465796"/>
          </a:xfrm>
          <a:prstGeom prst="rect">
            <a:avLst/>
          </a:prstGeom>
        </p:spPr>
        <p:txBody>
          <a:bodyPr vert="horz" lIns="92958" tIns="46479" rIns="92958" bIns="46479" rtlCol="0" anchor="b"/>
          <a:lstStyle>
            <a:lvl1pPr algn="r">
              <a:defRPr sz="1200"/>
            </a:lvl1pPr>
          </a:lstStyle>
          <a:p>
            <a:fld id="{6558CA00-32F4-4C41-8232-F693EF05ABC4}" type="slidenum">
              <a:rPr lang="en-US" smtClean="0"/>
              <a:t>‹#›</a:t>
            </a:fld>
            <a:endParaRPr lang="en-US"/>
          </a:p>
        </p:txBody>
      </p:sp>
    </p:spTree>
    <p:extLst>
      <p:ext uri="{BB962C8B-B14F-4D97-AF65-F5344CB8AC3E}">
        <p14:creationId xmlns:p14="http://schemas.microsoft.com/office/powerpoint/2010/main" val="184242510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26834" cy="465797"/>
          </a:xfrm>
          <a:prstGeom prst="rect">
            <a:avLst/>
          </a:prstGeom>
        </p:spPr>
        <p:txBody>
          <a:bodyPr vert="horz" lIns="92958" tIns="46479" rIns="92958" bIns="46479" rtlCol="0"/>
          <a:lstStyle>
            <a:lvl1pPr algn="l">
              <a:defRPr sz="1200"/>
            </a:lvl1pPr>
          </a:lstStyle>
          <a:p>
            <a:endParaRPr lang="en-US"/>
          </a:p>
        </p:txBody>
      </p:sp>
      <p:sp>
        <p:nvSpPr>
          <p:cNvPr id="3" name="Date Placeholder 2"/>
          <p:cNvSpPr>
            <a:spLocks noGrp="1"/>
          </p:cNvSpPr>
          <p:nvPr>
            <p:ph type="dt" idx="1"/>
          </p:nvPr>
        </p:nvSpPr>
        <p:spPr>
          <a:xfrm>
            <a:off x="3956551" y="0"/>
            <a:ext cx="3026834" cy="465797"/>
          </a:xfrm>
          <a:prstGeom prst="rect">
            <a:avLst/>
          </a:prstGeom>
        </p:spPr>
        <p:txBody>
          <a:bodyPr vert="horz" lIns="92958" tIns="46479" rIns="92958" bIns="46479" rtlCol="0"/>
          <a:lstStyle>
            <a:lvl1pPr algn="r">
              <a:defRPr sz="1200"/>
            </a:lvl1pPr>
          </a:lstStyle>
          <a:p>
            <a:fld id="{ED5BC8C6-5BED-4EA9-B05C-380A999BC49F}" type="datetimeFigureOut">
              <a:rPr lang="en-US" smtClean="0"/>
              <a:t>10/26/2017</a:t>
            </a:fld>
            <a:endParaRPr lang="en-US"/>
          </a:p>
        </p:txBody>
      </p:sp>
      <p:sp>
        <p:nvSpPr>
          <p:cNvPr id="4" name="Slide Image Placeholder 3"/>
          <p:cNvSpPr>
            <a:spLocks noGrp="1" noRot="1" noChangeAspect="1"/>
          </p:cNvSpPr>
          <p:nvPr>
            <p:ph type="sldImg" idx="2"/>
          </p:nvPr>
        </p:nvSpPr>
        <p:spPr>
          <a:xfrm>
            <a:off x="1403350" y="1160463"/>
            <a:ext cx="4178300" cy="3133725"/>
          </a:xfrm>
          <a:prstGeom prst="rect">
            <a:avLst/>
          </a:prstGeom>
          <a:noFill/>
          <a:ln w="12700">
            <a:solidFill>
              <a:prstClr val="black"/>
            </a:solidFill>
          </a:ln>
        </p:spPr>
        <p:txBody>
          <a:bodyPr vert="horz" lIns="92958" tIns="46479" rIns="92958" bIns="46479" rtlCol="0" anchor="ctr"/>
          <a:lstStyle/>
          <a:p>
            <a:endParaRPr lang="en-US"/>
          </a:p>
        </p:txBody>
      </p:sp>
      <p:sp>
        <p:nvSpPr>
          <p:cNvPr id="5" name="Notes Placeholder 4"/>
          <p:cNvSpPr>
            <a:spLocks noGrp="1"/>
          </p:cNvSpPr>
          <p:nvPr>
            <p:ph type="body" sz="quarter" idx="3"/>
          </p:nvPr>
        </p:nvSpPr>
        <p:spPr>
          <a:xfrm>
            <a:off x="698500" y="4467781"/>
            <a:ext cx="5588000" cy="3655457"/>
          </a:xfrm>
          <a:prstGeom prst="rect">
            <a:avLst/>
          </a:prstGeom>
        </p:spPr>
        <p:txBody>
          <a:bodyPr vert="horz" lIns="92958" tIns="46479" rIns="92958" bIns="4647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17904"/>
            <a:ext cx="3026834" cy="465796"/>
          </a:xfrm>
          <a:prstGeom prst="rect">
            <a:avLst/>
          </a:prstGeom>
        </p:spPr>
        <p:txBody>
          <a:bodyPr vert="horz" lIns="92958" tIns="46479" rIns="92958" bIns="46479" rtlCol="0" anchor="b"/>
          <a:lstStyle>
            <a:lvl1pPr algn="l">
              <a:defRPr sz="1200"/>
            </a:lvl1pPr>
          </a:lstStyle>
          <a:p>
            <a:endParaRPr lang="en-US"/>
          </a:p>
        </p:txBody>
      </p:sp>
      <p:sp>
        <p:nvSpPr>
          <p:cNvPr id="7" name="Slide Number Placeholder 6"/>
          <p:cNvSpPr>
            <a:spLocks noGrp="1"/>
          </p:cNvSpPr>
          <p:nvPr>
            <p:ph type="sldNum" sz="quarter" idx="5"/>
          </p:nvPr>
        </p:nvSpPr>
        <p:spPr>
          <a:xfrm>
            <a:off x="3956551" y="8817904"/>
            <a:ext cx="3026834" cy="465796"/>
          </a:xfrm>
          <a:prstGeom prst="rect">
            <a:avLst/>
          </a:prstGeom>
        </p:spPr>
        <p:txBody>
          <a:bodyPr vert="horz" lIns="92958" tIns="46479" rIns="92958" bIns="46479" rtlCol="0" anchor="b"/>
          <a:lstStyle>
            <a:lvl1pPr algn="r">
              <a:defRPr sz="1200"/>
            </a:lvl1pPr>
          </a:lstStyle>
          <a:p>
            <a:fld id="{C18F09FD-CF9A-4A63-951A-0097CFF39C95}" type="slidenum">
              <a:rPr lang="en-US" smtClean="0"/>
              <a:t>‹#›</a:t>
            </a:fld>
            <a:endParaRPr lang="en-US"/>
          </a:p>
        </p:txBody>
      </p:sp>
    </p:spTree>
    <p:extLst>
      <p:ext uri="{BB962C8B-B14F-4D97-AF65-F5344CB8AC3E}">
        <p14:creationId xmlns:p14="http://schemas.microsoft.com/office/powerpoint/2010/main" val="35475762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FF0000"/>
              </a:solidFill>
            </a:endParaRPr>
          </a:p>
        </p:txBody>
      </p:sp>
      <p:sp>
        <p:nvSpPr>
          <p:cNvPr id="4" name="Slide Number Placeholder 3"/>
          <p:cNvSpPr>
            <a:spLocks noGrp="1"/>
          </p:cNvSpPr>
          <p:nvPr>
            <p:ph type="sldNum" sz="quarter" idx="10"/>
          </p:nvPr>
        </p:nvSpPr>
        <p:spPr/>
        <p:txBody>
          <a:bodyPr/>
          <a:lstStyle/>
          <a:p>
            <a:fld id="{C18F09FD-CF9A-4A63-951A-0097CFF39C95}" type="slidenum">
              <a:rPr lang="en-US" smtClean="0"/>
              <a:t>1</a:t>
            </a:fld>
            <a:endParaRPr lang="en-US"/>
          </a:p>
        </p:txBody>
      </p:sp>
    </p:spTree>
    <p:extLst>
      <p:ext uri="{BB962C8B-B14F-4D97-AF65-F5344CB8AC3E}">
        <p14:creationId xmlns:p14="http://schemas.microsoft.com/office/powerpoint/2010/main" val="17319998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C18F09FD-CF9A-4A63-951A-0097CFF39C95}" type="slidenum">
              <a:rPr lang="en-US" smtClean="0"/>
              <a:t>10</a:t>
            </a:fld>
            <a:endParaRPr lang="en-US"/>
          </a:p>
        </p:txBody>
      </p:sp>
    </p:spTree>
    <p:extLst>
      <p:ext uri="{BB962C8B-B14F-4D97-AF65-F5344CB8AC3E}">
        <p14:creationId xmlns:p14="http://schemas.microsoft.com/office/powerpoint/2010/main" val="5881059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fld id="{C18F09FD-CF9A-4A63-951A-0097CFF39C95}" type="slidenum">
              <a:rPr lang="en-US" smtClean="0"/>
              <a:t>11</a:t>
            </a:fld>
            <a:endParaRPr lang="en-US"/>
          </a:p>
        </p:txBody>
      </p:sp>
    </p:spTree>
    <p:extLst>
      <p:ext uri="{BB962C8B-B14F-4D97-AF65-F5344CB8AC3E}">
        <p14:creationId xmlns:p14="http://schemas.microsoft.com/office/powerpoint/2010/main" val="39499909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C18F09FD-CF9A-4A63-951A-0097CFF39C95}" type="slidenum">
              <a:rPr lang="en-US" smtClean="0"/>
              <a:t>12</a:t>
            </a:fld>
            <a:endParaRPr lang="en-US"/>
          </a:p>
        </p:txBody>
      </p:sp>
    </p:spTree>
    <p:extLst>
      <p:ext uri="{BB962C8B-B14F-4D97-AF65-F5344CB8AC3E}">
        <p14:creationId xmlns:p14="http://schemas.microsoft.com/office/powerpoint/2010/main" val="22797784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C18F09FD-CF9A-4A63-951A-0097CFF39C95}" type="slidenum">
              <a:rPr lang="en-US" smtClean="0"/>
              <a:t>13</a:t>
            </a:fld>
            <a:endParaRPr lang="en-US"/>
          </a:p>
        </p:txBody>
      </p:sp>
    </p:spTree>
    <p:extLst>
      <p:ext uri="{BB962C8B-B14F-4D97-AF65-F5344CB8AC3E}">
        <p14:creationId xmlns:p14="http://schemas.microsoft.com/office/powerpoint/2010/main" val="22003328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C18F09FD-CF9A-4A63-951A-0097CFF39C95}" type="slidenum">
              <a:rPr lang="en-US" smtClean="0"/>
              <a:t>14</a:t>
            </a:fld>
            <a:endParaRPr lang="en-US"/>
          </a:p>
        </p:txBody>
      </p:sp>
    </p:spTree>
    <p:extLst>
      <p:ext uri="{BB962C8B-B14F-4D97-AF65-F5344CB8AC3E}">
        <p14:creationId xmlns:p14="http://schemas.microsoft.com/office/powerpoint/2010/main" val="35340269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18F09FD-CF9A-4A63-951A-0097CFF39C95}" type="slidenum">
              <a:rPr lang="en-US" smtClean="0"/>
              <a:t>15</a:t>
            </a:fld>
            <a:endParaRPr lang="en-US"/>
          </a:p>
        </p:txBody>
      </p:sp>
    </p:spTree>
    <p:extLst>
      <p:ext uri="{BB962C8B-B14F-4D97-AF65-F5344CB8AC3E}">
        <p14:creationId xmlns:p14="http://schemas.microsoft.com/office/powerpoint/2010/main" val="39690984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18F09FD-CF9A-4A63-951A-0097CFF39C95}" type="slidenum">
              <a:rPr lang="en-US" smtClean="0"/>
              <a:t>16</a:t>
            </a:fld>
            <a:endParaRPr lang="en-US"/>
          </a:p>
        </p:txBody>
      </p:sp>
    </p:spTree>
    <p:extLst>
      <p:ext uri="{BB962C8B-B14F-4D97-AF65-F5344CB8AC3E}">
        <p14:creationId xmlns:p14="http://schemas.microsoft.com/office/powerpoint/2010/main" val="24965639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mc:Choice>
        <mc:Fallback xmlns="">
          <p:sp>
            <p:nvSpPr>
              <p:cNvPr id="3" name="Notes Placeholder 2"/>
              <p:cNvSpPr>
                <a:spLocks noGrp="1"/>
              </p:cNvSpPr>
              <p:nvPr>
                <p:ph type="body" idx="1"/>
              </p:nvPr>
            </p:nvSpPr>
            <p:spPr/>
            <p:txBody>
              <a:bodyPr/>
              <a:lstStyle/>
              <a:p>
                <a:r>
                  <a:rPr lang="en-US" dirty="0"/>
                  <a:t>To answer</a:t>
                </a:r>
                <a:r>
                  <a:rPr lang="en-US" baseline="0" dirty="0"/>
                  <a:t> the question, w</a:t>
                </a:r>
                <a:r>
                  <a:rPr lang="en-US" dirty="0"/>
                  <a:t>e summarize</a:t>
                </a:r>
                <a:r>
                  <a:rPr lang="en-US" baseline="0" dirty="0"/>
                  <a:t> the statistical comparison results for each graph type by averaging SD values of all sampling methods. </a:t>
                </a:r>
                <a:endParaRPr lang="en-US" baseline="0" dirty="0" smtClean="0"/>
              </a:p>
              <a:p>
                <a:endParaRPr lang="en-US" baseline="0" dirty="0" smtClean="0"/>
              </a:p>
              <a:p>
                <a:r>
                  <a:rPr lang="en-US" sz="1200" kern="1200" dirty="0" smtClean="0">
                    <a:solidFill>
                      <a:schemeClr val="tx1"/>
                    </a:solidFill>
                    <a:effectLst/>
                    <a:latin typeface="+mn-lt"/>
                    <a:ea typeface="+mn-ea"/>
                    <a:cs typeface="+mn-cs"/>
                  </a:rPr>
                  <a:t>To answer the question, we summarized the sampling results for each graph type by averaging the SD values of all sampling methods. </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New SD = </a:t>
                </a:r>
                <a:r>
                  <a:rPr lang="en-US" sz="1200" i="0" kern="1200">
                    <a:solidFill>
                      <a:schemeClr val="tx1"/>
                    </a:solidFill>
                    <a:effectLst/>
                    <a:latin typeface="+mn-lt"/>
                    <a:ea typeface="+mn-ea"/>
                    <a:cs typeface="+mn-cs"/>
                  </a:rPr>
                  <a:t>(∑1_(𝑠𝑎𝑚𝑝𝑙𝑖𝑛𝑔_𝑚𝑒𝑡ℎ𝑜𝑑𝑠)▒𝑆𝐷)/(#𝑠𝑎𝑚𝑝𝑙𝑖𝑛𝑔_𝑀𝑒𝑡ℎ𝑜𝑑𝑠)</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draw the two figures, the left one is on undirected graph, and the right one is about directed graph.  From the left Figure, we can see that the sampling result of the small-world graph (red line) is far away from both the Facebook graph (green line) and the U.S. flight graph (dark blue line), but in the right figure, the scale-free graph (dark blue line) has a very similar pattern to the Email graph (cyan line).  Actually, two graphs have similar degree distributions. Graph type has significant influence on sampling results, and should be considered when sampling graphs</a:t>
                </a:r>
                <a:r>
                  <a:rPr lang="en-US" sz="1200" kern="1200" dirty="0" smtClean="0">
                    <a:solidFill>
                      <a:schemeClr val="tx1"/>
                    </a:solidFill>
                    <a:effectLst/>
                    <a:latin typeface="+mn-lt"/>
                    <a:ea typeface="+mn-ea"/>
                    <a:cs typeface="+mn-cs"/>
                  </a:rPr>
                  <a:t>.</a:t>
                </a:r>
                <a:endParaRPr lang="en-US" sz="1200" kern="1200" dirty="0">
                  <a:solidFill>
                    <a:schemeClr val="tx1"/>
                  </a:solidFill>
                  <a:effectLst/>
                  <a:latin typeface="+mn-lt"/>
                  <a:ea typeface="+mn-ea"/>
                  <a:cs typeface="+mn-cs"/>
                </a:endParaRPr>
              </a:p>
            </p:txBody>
          </p:sp>
        </mc:Fallback>
      </mc:AlternateContent>
      <p:sp>
        <p:nvSpPr>
          <p:cNvPr id="4" name="Slide Number Placeholder 3"/>
          <p:cNvSpPr>
            <a:spLocks noGrp="1"/>
          </p:cNvSpPr>
          <p:nvPr>
            <p:ph type="sldNum" sz="quarter" idx="10"/>
          </p:nvPr>
        </p:nvSpPr>
        <p:spPr/>
        <p:txBody>
          <a:bodyPr/>
          <a:lstStyle/>
          <a:p>
            <a:fld id="{C18F09FD-CF9A-4A63-951A-0097CFF39C95}" type="slidenum">
              <a:rPr lang="en-US" smtClean="0"/>
              <a:t>17</a:t>
            </a:fld>
            <a:endParaRPr lang="en-US"/>
          </a:p>
        </p:txBody>
      </p:sp>
    </p:spTree>
    <p:extLst>
      <p:ext uri="{BB962C8B-B14F-4D97-AF65-F5344CB8AC3E}">
        <p14:creationId xmlns:p14="http://schemas.microsoft.com/office/powerpoint/2010/main" val="38335219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1" baseline="0" dirty="0"/>
          </a:p>
        </p:txBody>
      </p:sp>
      <p:sp>
        <p:nvSpPr>
          <p:cNvPr id="4" name="Slide Number Placeholder 3"/>
          <p:cNvSpPr>
            <a:spLocks noGrp="1"/>
          </p:cNvSpPr>
          <p:nvPr>
            <p:ph type="sldNum" sz="quarter" idx="10"/>
          </p:nvPr>
        </p:nvSpPr>
        <p:spPr/>
        <p:txBody>
          <a:bodyPr/>
          <a:lstStyle/>
          <a:p>
            <a:fld id="{C18F09FD-CF9A-4A63-951A-0097CFF39C95}" type="slidenum">
              <a:rPr lang="en-US" smtClean="0"/>
              <a:t>18</a:t>
            </a:fld>
            <a:endParaRPr lang="en-US"/>
          </a:p>
        </p:txBody>
      </p:sp>
    </p:spTree>
    <p:extLst>
      <p:ext uri="{BB962C8B-B14F-4D97-AF65-F5344CB8AC3E}">
        <p14:creationId xmlns:p14="http://schemas.microsoft.com/office/powerpoint/2010/main" val="356735442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10"/>
          </p:nvPr>
        </p:nvSpPr>
        <p:spPr/>
        <p:txBody>
          <a:bodyPr/>
          <a:lstStyle/>
          <a:p>
            <a:fld id="{C18F09FD-CF9A-4A63-951A-0097CFF39C95}" type="slidenum">
              <a:rPr lang="en-US" smtClean="0"/>
              <a:t>19</a:t>
            </a:fld>
            <a:endParaRPr lang="en-US"/>
          </a:p>
        </p:txBody>
      </p:sp>
    </p:spTree>
    <p:extLst>
      <p:ext uri="{BB962C8B-B14F-4D97-AF65-F5344CB8AC3E}">
        <p14:creationId xmlns:p14="http://schemas.microsoft.com/office/powerpoint/2010/main" val="19334745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18F09FD-CF9A-4A63-951A-0097CFF39C95}" type="slidenum">
              <a:rPr lang="en-US" smtClean="0"/>
              <a:t>2</a:t>
            </a:fld>
            <a:endParaRPr lang="en-US"/>
          </a:p>
        </p:txBody>
      </p:sp>
    </p:spTree>
    <p:extLst>
      <p:ext uri="{BB962C8B-B14F-4D97-AF65-F5344CB8AC3E}">
        <p14:creationId xmlns:p14="http://schemas.microsoft.com/office/powerpoint/2010/main" val="168053400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C18F09FD-CF9A-4A63-951A-0097CFF39C95}" type="slidenum">
              <a:rPr lang="en-US" smtClean="0"/>
              <a:t>20</a:t>
            </a:fld>
            <a:endParaRPr lang="en-US"/>
          </a:p>
        </p:txBody>
      </p:sp>
    </p:spTree>
    <p:extLst>
      <p:ext uri="{BB962C8B-B14F-4D97-AF65-F5344CB8AC3E}">
        <p14:creationId xmlns:p14="http://schemas.microsoft.com/office/powerpoint/2010/main" val="30054768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18F09FD-CF9A-4A63-951A-0097CFF39C95}" type="slidenum">
              <a:rPr lang="en-US" smtClean="0"/>
              <a:t>21</a:t>
            </a:fld>
            <a:endParaRPr lang="en-US"/>
          </a:p>
        </p:txBody>
      </p:sp>
    </p:spTree>
    <p:extLst>
      <p:ext uri="{BB962C8B-B14F-4D97-AF65-F5344CB8AC3E}">
        <p14:creationId xmlns:p14="http://schemas.microsoft.com/office/powerpoint/2010/main" val="40433901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29579">
              <a:defRPr/>
            </a:pPr>
            <a:endParaRPr lang="en-US" dirty="0"/>
          </a:p>
        </p:txBody>
      </p:sp>
      <p:sp>
        <p:nvSpPr>
          <p:cNvPr id="4" name="Slide Number Placeholder 3"/>
          <p:cNvSpPr>
            <a:spLocks noGrp="1"/>
          </p:cNvSpPr>
          <p:nvPr>
            <p:ph type="sldNum" sz="quarter" idx="10"/>
          </p:nvPr>
        </p:nvSpPr>
        <p:spPr/>
        <p:txBody>
          <a:bodyPr/>
          <a:lstStyle/>
          <a:p>
            <a:fld id="{C18F09FD-CF9A-4A63-951A-0097CFF39C95}" type="slidenum">
              <a:rPr lang="en-US" smtClean="0"/>
              <a:t>22</a:t>
            </a:fld>
            <a:endParaRPr lang="en-US"/>
          </a:p>
        </p:txBody>
      </p:sp>
    </p:spTree>
    <p:extLst>
      <p:ext uri="{BB962C8B-B14F-4D97-AF65-F5344CB8AC3E}">
        <p14:creationId xmlns:p14="http://schemas.microsoft.com/office/powerpoint/2010/main" val="379851794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C18F09FD-CF9A-4A63-951A-0097CFF39C95}" type="slidenum">
              <a:rPr lang="en-US" smtClean="0"/>
              <a:t>23</a:t>
            </a:fld>
            <a:endParaRPr lang="en-US"/>
          </a:p>
        </p:txBody>
      </p:sp>
    </p:spTree>
    <p:extLst>
      <p:ext uri="{BB962C8B-B14F-4D97-AF65-F5344CB8AC3E}">
        <p14:creationId xmlns:p14="http://schemas.microsoft.com/office/powerpoint/2010/main" val="81046253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18F09FD-CF9A-4A63-951A-0097CFF39C95}" type="slidenum">
              <a:rPr lang="en-US" smtClean="0"/>
              <a:t>24</a:t>
            </a:fld>
            <a:endParaRPr lang="en-US"/>
          </a:p>
        </p:txBody>
      </p:sp>
    </p:spTree>
    <p:extLst>
      <p:ext uri="{BB962C8B-B14F-4D97-AF65-F5344CB8AC3E}">
        <p14:creationId xmlns:p14="http://schemas.microsoft.com/office/powerpoint/2010/main" val="337700253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18F09FD-CF9A-4A63-951A-0097CFF39C95}" type="slidenum">
              <a:rPr lang="en-US" smtClean="0"/>
              <a:t>25</a:t>
            </a:fld>
            <a:endParaRPr lang="en-US"/>
          </a:p>
        </p:txBody>
      </p:sp>
    </p:spTree>
    <p:extLst>
      <p:ext uri="{BB962C8B-B14F-4D97-AF65-F5344CB8AC3E}">
        <p14:creationId xmlns:p14="http://schemas.microsoft.com/office/powerpoint/2010/main" val="330283440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p:txBody>
      </p:sp>
      <p:sp>
        <p:nvSpPr>
          <p:cNvPr id="4" name="Slide Number Placeholder 3"/>
          <p:cNvSpPr>
            <a:spLocks noGrp="1"/>
          </p:cNvSpPr>
          <p:nvPr>
            <p:ph type="sldNum" sz="quarter" idx="10"/>
          </p:nvPr>
        </p:nvSpPr>
        <p:spPr/>
        <p:txBody>
          <a:bodyPr/>
          <a:lstStyle/>
          <a:p>
            <a:fld id="{C18F09FD-CF9A-4A63-951A-0097CFF39C95}" type="slidenum">
              <a:rPr lang="en-US" smtClean="0"/>
              <a:t>26</a:t>
            </a:fld>
            <a:endParaRPr lang="en-US"/>
          </a:p>
        </p:txBody>
      </p:sp>
    </p:spTree>
    <p:extLst>
      <p:ext uri="{BB962C8B-B14F-4D97-AF65-F5344CB8AC3E}">
        <p14:creationId xmlns:p14="http://schemas.microsoft.com/office/powerpoint/2010/main" val="194372348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p:txBody>
      </p:sp>
      <p:sp>
        <p:nvSpPr>
          <p:cNvPr id="4" name="Slide Number Placeholder 3"/>
          <p:cNvSpPr>
            <a:spLocks noGrp="1"/>
          </p:cNvSpPr>
          <p:nvPr>
            <p:ph type="sldNum" sz="quarter" idx="10"/>
          </p:nvPr>
        </p:nvSpPr>
        <p:spPr/>
        <p:txBody>
          <a:bodyPr/>
          <a:lstStyle/>
          <a:p>
            <a:fld id="{C18F09FD-CF9A-4A63-951A-0097CFF39C95}" type="slidenum">
              <a:rPr lang="en-US" smtClean="0"/>
              <a:t>27</a:t>
            </a:fld>
            <a:endParaRPr lang="en-US"/>
          </a:p>
        </p:txBody>
      </p:sp>
    </p:spTree>
    <p:extLst>
      <p:ext uri="{BB962C8B-B14F-4D97-AF65-F5344CB8AC3E}">
        <p14:creationId xmlns:p14="http://schemas.microsoft.com/office/powerpoint/2010/main" val="285085791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C18F09FD-CF9A-4A63-951A-0097CFF39C95}" type="slidenum">
              <a:rPr lang="en-US" smtClean="0"/>
              <a:t>28</a:t>
            </a:fld>
            <a:endParaRPr lang="en-US"/>
          </a:p>
        </p:txBody>
      </p:sp>
    </p:spTree>
    <p:extLst>
      <p:ext uri="{BB962C8B-B14F-4D97-AF65-F5344CB8AC3E}">
        <p14:creationId xmlns:p14="http://schemas.microsoft.com/office/powerpoint/2010/main" val="386083131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10"/>
          </p:nvPr>
        </p:nvSpPr>
        <p:spPr/>
        <p:txBody>
          <a:bodyPr/>
          <a:lstStyle/>
          <a:p>
            <a:fld id="{C18F09FD-CF9A-4A63-951A-0097CFF39C95}" type="slidenum">
              <a:rPr lang="en-US" smtClean="0"/>
              <a:t>29</a:t>
            </a:fld>
            <a:endParaRPr lang="en-US"/>
          </a:p>
        </p:txBody>
      </p:sp>
    </p:spTree>
    <p:extLst>
      <p:ext uri="{BB962C8B-B14F-4D97-AF65-F5344CB8AC3E}">
        <p14:creationId xmlns:p14="http://schemas.microsoft.com/office/powerpoint/2010/main" val="7834453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C18F09FD-CF9A-4A63-951A-0097CFF39C95}" type="slidenum">
              <a:rPr lang="en-US" smtClean="0"/>
              <a:t>3</a:t>
            </a:fld>
            <a:endParaRPr lang="en-US"/>
          </a:p>
        </p:txBody>
      </p:sp>
    </p:spTree>
    <p:extLst>
      <p:ext uri="{BB962C8B-B14F-4D97-AF65-F5344CB8AC3E}">
        <p14:creationId xmlns:p14="http://schemas.microsoft.com/office/powerpoint/2010/main" val="335117825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fld id="{C18F09FD-CF9A-4A63-951A-0097CFF39C95}" type="slidenum">
              <a:rPr lang="en-US" smtClean="0"/>
              <a:t>30</a:t>
            </a:fld>
            <a:endParaRPr lang="en-US"/>
          </a:p>
        </p:txBody>
      </p:sp>
    </p:spTree>
    <p:extLst>
      <p:ext uri="{BB962C8B-B14F-4D97-AF65-F5344CB8AC3E}">
        <p14:creationId xmlns:p14="http://schemas.microsoft.com/office/powerpoint/2010/main" val="32488934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18F09FD-CF9A-4A63-951A-0097CFF39C95}" type="slidenum">
              <a:rPr lang="en-US" smtClean="0"/>
              <a:t>31</a:t>
            </a:fld>
            <a:endParaRPr lang="en-US"/>
          </a:p>
        </p:txBody>
      </p:sp>
    </p:spTree>
    <p:extLst>
      <p:ext uri="{BB962C8B-B14F-4D97-AF65-F5344CB8AC3E}">
        <p14:creationId xmlns:p14="http://schemas.microsoft.com/office/powerpoint/2010/main" val="152023656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fld id="{C18F09FD-CF9A-4A63-951A-0097CFF39C95}" type="slidenum">
              <a:rPr lang="en-US" smtClean="0"/>
              <a:t>32</a:t>
            </a:fld>
            <a:endParaRPr lang="en-US"/>
          </a:p>
        </p:txBody>
      </p:sp>
    </p:spTree>
    <p:extLst>
      <p:ext uri="{BB962C8B-B14F-4D97-AF65-F5344CB8AC3E}">
        <p14:creationId xmlns:p14="http://schemas.microsoft.com/office/powerpoint/2010/main" val="394704093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dirty="0"/>
          </a:p>
        </p:txBody>
      </p:sp>
      <p:sp>
        <p:nvSpPr>
          <p:cNvPr id="4" name="Slide Number Placeholder 3"/>
          <p:cNvSpPr>
            <a:spLocks noGrp="1"/>
          </p:cNvSpPr>
          <p:nvPr>
            <p:ph type="sldNum" sz="quarter" idx="10"/>
          </p:nvPr>
        </p:nvSpPr>
        <p:spPr/>
        <p:txBody>
          <a:bodyPr/>
          <a:lstStyle/>
          <a:p>
            <a:fld id="{C18F09FD-CF9A-4A63-951A-0097CFF39C95}" type="slidenum">
              <a:rPr lang="en-US" smtClean="0"/>
              <a:t>33</a:t>
            </a:fld>
            <a:endParaRPr lang="en-US"/>
          </a:p>
        </p:txBody>
      </p:sp>
    </p:spTree>
    <p:extLst>
      <p:ext uri="{BB962C8B-B14F-4D97-AF65-F5344CB8AC3E}">
        <p14:creationId xmlns:p14="http://schemas.microsoft.com/office/powerpoint/2010/main" val="80892780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29579">
              <a:defRPr/>
            </a:pPr>
            <a:endParaRPr lang="en-US" dirty="0"/>
          </a:p>
        </p:txBody>
      </p:sp>
      <p:sp>
        <p:nvSpPr>
          <p:cNvPr id="4" name="Slide Number Placeholder 3"/>
          <p:cNvSpPr>
            <a:spLocks noGrp="1"/>
          </p:cNvSpPr>
          <p:nvPr>
            <p:ph type="sldNum" sz="quarter" idx="10"/>
          </p:nvPr>
        </p:nvSpPr>
        <p:spPr/>
        <p:txBody>
          <a:bodyPr/>
          <a:lstStyle/>
          <a:p>
            <a:fld id="{C18F09FD-CF9A-4A63-951A-0097CFF39C95}" type="slidenum">
              <a:rPr lang="en-US" smtClean="0"/>
              <a:t>34</a:t>
            </a:fld>
            <a:endParaRPr lang="en-US"/>
          </a:p>
        </p:txBody>
      </p:sp>
    </p:spTree>
    <p:extLst>
      <p:ext uri="{BB962C8B-B14F-4D97-AF65-F5344CB8AC3E}">
        <p14:creationId xmlns:p14="http://schemas.microsoft.com/office/powerpoint/2010/main" val="254137929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C18F09FD-CF9A-4A63-951A-0097CFF39C95}" type="slidenum">
              <a:rPr lang="en-US" smtClean="0"/>
              <a:t>35</a:t>
            </a:fld>
            <a:endParaRPr lang="en-US"/>
          </a:p>
        </p:txBody>
      </p:sp>
    </p:spTree>
    <p:extLst>
      <p:ext uri="{BB962C8B-B14F-4D97-AF65-F5344CB8AC3E}">
        <p14:creationId xmlns:p14="http://schemas.microsoft.com/office/powerpoint/2010/main" val="131029449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18F09FD-CF9A-4A63-951A-0097CFF39C95}" type="slidenum">
              <a:rPr lang="en-US" smtClean="0"/>
              <a:t>36</a:t>
            </a:fld>
            <a:endParaRPr lang="en-US"/>
          </a:p>
        </p:txBody>
      </p:sp>
    </p:spTree>
    <p:extLst>
      <p:ext uri="{BB962C8B-B14F-4D97-AF65-F5344CB8AC3E}">
        <p14:creationId xmlns:p14="http://schemas.microsoft.com/office/powerpoint/2010/main" val="225813441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fld id="{C18F09FD-CF9A-4A63-951A-0097CFF39C95}" type="slidenum">
              <a:rPr lang="en-US" smtClean="0"/>
              <a:t>37</a:t>
            </a:fld>
            <a:endParaRPr lang="en-US"/>
          </a:p>
        </p:txBody>
      </p:sp>
    </p:spTree>
    <p:extLst>
      <p:ext uri="{BB962C8B-B14F-4D97-AF65-F5344CB8AC3E}">
        <p14:creationId xmlns:p14="http://schemas.microsoft.com/office/powerpoint/2010/main" val="37888988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dirty="0"/>
          </a:p>
        </p:txBody>
      </p:sp>
      <p:sp>
        <p:nvSpPr>
          <p:cNvPr id="4" name="Slide Number Placeholder 3"/>
          <p:cNvSpPr>
            <a:spLocks noGrp="1"/>
          </p:cNvSpPr>
          <p:nvPr>
            <p:ph type="sldNum" sz="quarter" idx="10"/>
          </p:nvPr>
        </p:nvSpPr>
        <p:spPr/>
        <p:txBody>
          <a:bodyPr/>
          <a:lstStyle/>
          <a:p>
            <a:fld id="{C18F09FD-CF9A-4A63-951A-0097CFF39C95}" type="slidenum">
              <a:rPr lang="en-US" smtClean="0"/>
              <a:t>38</a:t>
            </a:fld>
            <a:endParaRPr lang="en-US"/>
          </a:p>
        </p:txBody>
      </p:sp>
    </p:spTree>
    <p:extLst>
      <p:ext uri="{BB962C8B-B14F-4D97-AF65-F5344CB8AC3E}">
        <p14:creationId xmlns:p14="http://schemas.microsoft.com/office/powerpoint/2010/main" val="39371122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18F09FD-CF9A-4A63-951A-0097CFF39C95}" type="slidenum">
              <a:rPr lang="en-US" smtClean="0"/>
              <a:t>39</a:t>
            </a:fld>
            <a:endParaRPr lang="en-US"/>
          </a:p>
        </p:txBody>
      </p:sp>
    </p:spTree>
    <p:extLst>
      <p:ext uri="{BB962C8B-B14F-4D97-AF65-F5344CB8AC3E}">
        <p14:creationId xmlns:p14="http://schemas.microsoft.com/office/powerpoint/2010/main" val="36360015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18F09FD-CF9A-4A63-951A-0097CFF39C95}" type="slidenum">
              <a:rPr lang="en-US" smtClean="0"/>
              <a:t>4</a:t>
            </a:fld>
            <a:endParaRPr lang="en-US"/>
          </a:p>
        </p:txBody>
      </p:sp>
    </p:spTree>
    <p:extLst>
      <p:ext uri="{BB962C8B-B14F-4D97-AF65-F5344CB8AC3E}">
        <p14:creationId xmlns:p14="http://schemas.microsoft.com/office/powerpoint/2010/main" val="1442910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18F09FD-CF9A-4A63-951A-0097CFF39C95}" type="slidenum">
              <a:rPr lang="en-US" smtClean="0"/>
              <a:t>40</a:t>
            </a:fld>
            <a:endParaRPr lang="en-US"/>
          </a:p>
        </p:txBody>
      </p:sp>
    </p:spTree>
    <p:extLst>
      <p:ext uri="{BB962C8B-B14F-4D97-AF65-F5344CB8AC3E}">
        <p14:creationId xmlns:p14="http://schemas.microsoft.com/office/powerpoint/2010/main" val="182931819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18F09FD-CF9A-4A63-951A-0097CFF39C95}" type="slidenum">
              <a:rPr lang="en-US" smtClean="0"/>
              <a:t>41</a:t>
            </a:fld>
            <a:endParaRPr lang="en-US"/>
          </a:p>
        </p:txBody>
      </p:sp>
    </p:spTree>
    <p:extLst>
      <p:ext uri="{BB962C8B-B14F-4D97-AF65-F5344CB8AC3E}">
        <p14:creationId xmlns:p14="http://schemas.microsoft.com/office/powerpoint/2010/main" val="41972932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C18F09FD-CF9A-4A63-951A-0097CFF39C95}" type="slidenum">
              <a:rPr lang="en-US" smtClean="0"/>
              <a:t>42</a:t>
            </a:fld>
            <a:endParaRPr lang="en-US"/>
          </a:p>
        </p:txBody>
      </p:sp>
    </p:spTree>
    <p:extLst>
      <p:ext uri="{BB962C8B-B14F-4D97-AF65-F5344CB8AC3E}">
        <p14:creationId xmlns:p14="http://schemas.microsoft.com/office/powerpoint/2010/main" val="311753763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C18F09FD-CF9A-4A63-951A-0097CFF39C95}" type="slidenum">
              <a:rPr lang="en-US" smtClean="0"/>
              <a:t>43</a:t>
            </a:fld>
            <a:endParaRPr lang="en-US"/>
          </a:p>
        </p:txBody>
      </p:sp>
    </p:spTree>
    <p:extLst>
      <p:ext uri="{BB962C8B-B14F-4D97-AF65-F5344CB8AC3E}">
        <p14:creationId xmlns:p14="http://schemas.microsoft.com/office/powerpoint/2010/main" val="178819041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18F09FD-CF9A-4A63-951A-0097CFF39C95}" type="slidenum">
              <a:rPr lang="en-US" smtClean="0"/>
              <a:t>44</a:t>
            </a:fld>
            <a:endParaRPr lang="en-US"/>
          </a:p>
        </p:txBody>
      </p:sp>
    </p:spTree>
    <p:extLst>
      <p:ext uri="{BB962C8B-B14F-4D97-AF65-F5344CB8AC3E}">
        <p14:creationId xmlns:p14="http://schemas.microsoft.com/office/powerpoint/2010/main" val="283452386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18F09FD-CF9A-4A63-951A-0097CFF39C95}" type="slidenum">
              <a:rPr lang="en-US" smtClean="0"/>
              <a:t>45</a:t>
            </a:fld>
            <a:endParaRPr lang="en-US"/>
          </a:p>
        </p:txBody>
      </p:sp>
    </p:spTree>
    <p:extLst>
      <p:ext uri="{BB962C8B-B14F-4D97-AF65-F5344CB8AC3E}">
        <p14:creationId xmlns:p14="http://schemas.microsoft.com/office/powerpoint/2010/main" val="237953533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18F09FD-CF9A-4A63-951A-0097CFF39C95}" type="slidenum">
              <a:rPr lang="en-US" smtClean="0"/>
              <a:t>46</a:t>
            </a:fld>
            <a:endParaRPr lang="en-US"/>
          </a:p>
        </p:txBody>
      </p:sp>
    </p:spTree>
    <p:extLst>
      <p:ext uri="{BB962C8B-B14F-4D97-AF65-F5344CB8AC3E}">
        <p14:creationId xmlns:p14="http://schemas.microsoft.com/office/powerpoint/2010/main" val="57028936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18F09FD-CF9A-4A63-951A-0097CFF39C95}" type="slidenum">
              <a:rPr lang="en-US" smtClean="0"/>
              <a:t>47</a:t>
            </a:fld>
            <a:endParaRPr lang="en-US"/>
          </a:p>
        </p:txBody>
      </p:sp>
    </p:spTree>
    <p:extLst>
      <p:ext uri="{BB962C8B-B14F-4D97-AF65-F5344CB8AC3E}">
        <p14:creationId xmlns:p14="http://schemas.microsoft.com/office/powerpoint/2010/main" val="74257907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C18F09FD-CF9A-4A63-951A-0097CFF39C95}" type="slidenum">
              <a:rPr lang="en-US" smtClean="0"/>
              <a:t>48</a:t>
            </a:fld>
            <a:endParaRPr lang="en-US"/>
          </a:p>
        </p:txBody>
      </p:sp>
    </p:spTree>
    <p:extLst>
      <p:ext uri="{BB962C8B-B14F-4D97-AF65-F5344CB8AC3E}">
        <p14:creationId xmlns:p14="http://schemas.microsoft.com/office/powerpoint/2010/main" val="231987620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18F09FD-CF9A-4A63-951A-0097CFF39C95}" type="slidenum">
              <a:rPr lang="en-US" smtClean="0"/>
              <a:t>49</a:t>
            </a:fld>
            <a:endParaRPr lang="en-US"/>
          </a:p>
        </p:txBody>
      </p:sp>
    </p:spTree>
    <p:extLst>
      <p:ext uri="{BB962C8B-B14F-4D97-AF65-F5344CB8AC3E}">
        <p14:creationId xmlns:p14="http://schemas.microsoft.com/office/powerpoint/2010/main" val="40189515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18F09FD-CF9A-4A63-951A-0097CFF39C95}" type="slidenum">
              <a:rPr lang="en-US" smtClean="0"/>
              <a:t>5</a:t>
            </a:fld>
            <a:endParaRPr lang="en-US"/>
          </a:p>
        </p:txBody>
      </p:sp>
    </p:spTree>
    <p:extLst>
      <p:ext uri="{BB962C8B-B14F-4D97-AF65-F5344CB8AC3E}">
        <p14:creationId xmlns:p14="http://schemas.microsoft.com/office/powerpoint/2010/main" val="216108161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18F09FD-CF9A-4A63-951A-0097CFF39C95}" type="slidenum">
              <a:rPr lang="en-US" smtClean="0"/>
              <a:t>50</a:t>
            </a:fld>
            <a:endParaRPr lang="en-US"/>
          </a:p>
        </p:txBody>
      </p:sp>
    </p:spTree>
    <p:extLst>
      <p:ext uri="{BB962C8B-B14F-4D97-AF65-F5344CB8AC3E}">
        <p14:creationId xmlns:p14="http://schemas.microsoft.com/office/powerpoint/2010/main" val="338487997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p:txBody>
      </p:sp>
      <p:sp>
        <p:nvSpPr>
          <p:cNvPr id="4" name="Slide Number Placeholder 3"/>
          <p:cNvSpPr>
            <a:spLocks noGrp="1"/>
          </p:cNvSpPr>
          <p:nvPr>
            <p:ph type="sldNum" sz="quarter" idx="10"/>
          </p:nvPr>
        </p:nvSpPr>
        <p:spPr/>
        <p:txBody>
          <a:bodyPr/>
          <a:lstStyle/>
          <a:p>
            <a:fld id="{C18F09FD-CF9A-4A63-951A-0097CFF39C95}" type="slidenum">
              <a:rPr lang="en-US" smtClean="0"/>
              <a:t>51</a:t>
            </a:fld>
            <a:endParaRPr lang="en-US"/>
          </a:p>
        </p:txBody>
      </p:sp>
    </p:spTree>
    <p:extLst>
      <p:ext uri="{BB962C8B-B14F-4D97-AF65-F5344CB8AC3E}">
        <p14:creationId xmlns:p14="http://schemas.microsoft.com/office/powerpoint/2010/main" val="147519080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18F09FD-CF9A-4A63-951A-0097CFF39C95}" type="slidenum">
              <a:rPr lang="en-US" smtClean="0"/>
              <a:t>52</a:t>
            </a:fld>
            <a:endParaRPr lang="en-US"/>
          </a:p>
        </p:txBody>
      </p:sp>
    </p:spTree>
    <p:extLst>
      <p:ext uri="{BB962C8B-B14F-4D97-AF65-F5344CB8AC3E}">
        <p14:creationId xmlns:p14="http://schemas.microsoft.com/office/powerpoint/2010/main" val="104504787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C18F09FD-CF9A-4A63-951A-0097CFF39C95}" type="slidenum">
              <a:rPr lang="en-US" smtClean="0"/>
              <a:t>53</a:t>
            </a:fld>
            <a:endParaRPr lang="en-US"/>
          </a:p>
        </p:txBody>
      </p:sp>
    </p:spTree>
    <p:extLst>
      <p:ext uri="{BB962C8B-B14F-4D97-AF65-F5344CB8AC3E}">
        <p14:creationId xmlns:p14="http://schemas.microsoft.com/office/powerpoint/2010/main" val="243523126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C18F09FD-CF9A-4A63-951A-0097CFF39C95}" type="slidenum">
              <a:rPr lang="en-US" smtClean="0"/>
              <a:t>54</a:t>
            </a:fld>
            <a:endParaRPr lang="en-US"/>
          </a:p>
        </p:txBody>
      </p:sp>
    </p:spTree>
    <p:extLst>
      <p:ext uri="{BB962C8B-B14F-4D97-AF65-F5344CB8AC3E}">
        <p14:creationId xmlns:p14="http://schemas.microsoft.com/office/powerpoint/2010/main" val="246701018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18F09FD-CF9A-4A63-951A-0097CFF39C95}" type="slidenum">
              <a:rPr lang="en-US" smtClean="0"/>
              <a:t>55</a:t>
            </a:fld>
            <a:endParaRPr lang="en-US"/>
          </a:p>
        </p:txBody>
      </p:sp>
    </p:spTree>
    <p:extLst>
      <p:ext uri="{BB962C8B-B14F-4D97-AF65-F5344CB8AC3E}">
        <p14:creationId xmlns:p14="http://schemas.microsoft.com/office/powerpoint/2010/main" val="189892325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18F09FD-CF9A-4A63-951A-0097CFF39C95}" type="slidenum">
              <a:rPr lang="en-US" smtClean="0"/>
              <a:t>57</a:t>
            </a:fld>
            <a:endParaRPr lang="en-US"/>
          </a:p>
        </p:txBody>
      </p:sp>
    </p:spTree>
    <p:extLst>
      <p:ext uri="{BB962C8B-B14F-4D97-AF65-F5344CB8AC3E}">
        <p14:creationId xmlns:p14="http://schemas.microsoft.com/office/powerpoint/2010/main" val="6311040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C18F09FD-CF9A-4A63-951A-0097CFF39C95}" type="slidenum">
              <a:rPr lang="en-US" smtClean="0"/>
              <a:t>6</a:t>
            </a:fld>
            <a:endParaRPr lang="en-US"/>
          </a:p>
        </p:txBody>
      </p:sp>
    </p:spTree>
    <p:extLst>
      <p:ext uri="{BB962C8B-B14F-4D97-AF65-F5344CB8AC3E}">
        <p14:creationId xmlns:p14="http://schemas.microsoft.com/office/powerpoint/2010/main" val="24022872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fld id="{C18F09FD-CF9A-4A63-951A-0097CFF39C95}" type="slidenum">
              <a:rPr lang="en-US" smtClean="0"/>
              <a:t>7</a:t>
            </a:fld>
            <a:endParaRPr lang="en-US"/>
          </a:p>
        </p:txBody>
      </p:sp>
    </p:spTree>
    <p:extLst>
      <p:ext uri="{BB962C8B-B14F-4D97-AF65-F5344CB8AC3E}">
        <p14:creationId xmlns:p14="http://schemas.microsoft.com/office/powerpoint/2010/main" val="7281633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29579">
              <a:defRPr/>
            </a:pPr>
            <a:endParaRPr lang="en-US" dirty="0"/>
          </a:p>
        </p:txBody>
      </p:sp>
      <p:sp>
        <p:nvSpPr>
          <p:cNvPr id="4" name="Slide Number Placeholder 3"/>
          <p:cNvSpPr>
            <a:spLocks noGrp="1"/>
          </p:cNvSpPr>
          <p:nvPr>
            <p:ph type="sldNum" sz="quarter" idx="10"/>
          </p:nvPr>
        </p:nvSpPr>
        <p:spPr/>
        <p:txBody>
          <a:bodyPr/>
          <a:lstStyle/>
          <a:p>
            <a:fld id="{C18F09FD-CF9A-4A63-951A-0097CFF39C95}" type="slidenum">
              <a:rPr lang="en-US" smtClean="0"/>
              <a:t>8</a:t>
            </a:fld>
            <a:endParaRPr lang="en-US"/>
          </a:p>
        </p:txBody>
      </p:sp>
    </p:spTree>
    <p:extLst>
      <p:ext uri="{BB962C8B-B14F-4D97-AF65-F5344CB8AC3E}">
        <p14:creationId xmlns:p14="http://schemas.microsoft.com/office/powerpoint/2010/main" val="26657460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C18F09FD-CF9A-4A63-951A-0097CFF39C95}" type="slidenum">
              <a:rPr lang="en-US" smtClean="0"/>
              <a:t>9</a:t>
            </a:fld>
            <a:endParaRPr lang="en-US"/>
          </a:p>
        </p:txBody>
      </p:sp>
    </p:spTree>
    <p:extLst>
      <p:ext uri="{BB962C8B-B14F-4D97-AF65-F5344CB8AC3E}">
        <p14:creationId xmlns:p14="http://schemas.microsoft.com/office/powerpoint/2010/main" val="14755220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031782" y="569311"/>
            <a:ext cx="5655018" cy="2040759"/>
          </a:xfrm>
        </p:spPr>
        <p:txBody>
          <a:bodyPr/>
          <a:lstStyle/>
          <a:p>
            <a:r>
              <a:rPr lang="en-US" dirty="0"/>
              <a:t>Click to edit Master </a:t>
            </a:r>
            <a:br>
              <a:rPr lang="en-US" dirty="0"/>
            </a:br>
            <a:r>
              <a:rPr lang="en-US" dirty="0"/>
              <a:t>title style</a:t>
            </a:r>
          </a:p>
        </p:txBody>
      </p:sp>
      <p:sp>
        <p:nvSpPr>
          <p:cNvPr id="3" name="Subtitle 2"/>
          <p:cNvSpPr>
            <a:spLocks noGrp="1"/>
          </p:cNvSpPr>
          <p:nvPr>
            <p:ph type="subTitle" idx="1"/>
          </p:nvPr>
        </p:nvSpPr>
        <p:spPr>
          <a:xfrm>
            <a:off x="3031782" y="2890346"/>
            <a:ext cx="5655017" cy="2748455"/>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8" name="Picture Placeholder 2"/>
          <p:cNvSpPr>
            <a:spLocks noGrp="1"/>
          </p:cNvSpPr>
          <p:nvPr>
            <p:ph type="pic" idx="14"/>
          </p:nvPr>
        </p:nvSpPr>
        <p:spPr>
          <a:xfrm>
            <a:off x="0" y="0"/>
            <a:ext cx="2758966" cy="5940101"/>
          </a:xfrm>
          <a:solidFill>
            <a:srgbClr val="545651"/>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Drag picture to placeholder or click icon to add</a:t>
            </a:r>
          </a:p>
        </p:txBody>
      </p:sp>
    </p:spTree>
    <p:extLst>
      <p:ext uri="{BB962C8B-B14F-4D97-AF65-F5344CB8AC3E}">
        <p14:creationId xmlns:p14="http://schemas.microsoft.com/office/powerpoint/2010/main" val="42224216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pic>
        <p:nvPicPr>
          <p:cNvPr id="6" name="Picture 5" descr="bg.jpg"/>
          <p:cNvPicPr>
            <a:picLocks noChangeAspect="1"/>
          </p:cNvPicPr>
          <p:nvPr userDrawn="1"/>
        </p:nvPicPr>
        <p:blipFill>
          <a:blip r:embed="rId2" cstate="email">
            <a:alphaModFix amt="60000"/>
            <a:extLst>
              <a:ext uri="{28A0092B-C50C-407E-A947-70E740481C1C}">
                <a14:useLocalDpi xmlns:a14="http://schemas.microsoft.com/office/drawing/2010/main" val="0"/>
              </a:ext>
            </a:extLst>
          </a:blip>
          <a:stretch>
            <a:fillRect/>
          </a:stretch>
        </p:blipFill>
        <p:spPr>
          <a:xfrm>
            <a:off x="0" y="-19707"/>
            <a:ext cx="9144000" cy="6877707"/>
          </a:xfrm>
          <a:prstGeom prst="rect">
            <a:avLst/>
          </a:prstGeom>
        </p:spPr>
      </p:pic>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853219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37479464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159327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6868848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sp>
        <p:nvSpPr>
          <p:cNvPr id="6" name="Picture Placeholder 2"/>
          <p:cNvSpPr>
            <a:spLocks noGrp="1"/>
          </p:cNvSpPr>
          <p:nvPr>
            <p:ph type="pic" idx="13"/>
          </p:nvPr>
        </p:nvSpPr>
        <p:spPr>
          <a:xfrm>
            <a:off x="401086" y="430146"/>
            <a:ext cx="8397229" cy="5182226"/>
          </a:xfrm>
          <a:solidFill>
            <a:srgbClr val="545651"/>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Drag picture to placeholder or click icon to add</a:t>
            </a:r>
          </a:p>
        </p:txBody>
      </p:sp>
    </p:spTree>
    <p:extLst>
      <p:ext uri="{BB962C8B-B14F-4D97-AF65-F5344CB8AC3E}">
        <p14:creationId xmlns:p14="http://schemas.microsoft.com/office/powerpoint/2010/main" val="71163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63338" y="274639"/>
            <a:ext cx="8123462" cy="1143000"/>
          </a:xfrm>
        </p:spPr>
        <p:txBody>
          <a:bodyPr/>
          <a:lstStyle/>
          <a:p>
            <a:r>
              <a:rPr lang="en-US"/>
              <a:t>Click to edit Master title style</a:t>
            </a:r>
          </a:p>
        </p:txBody>
      </p:sp>
      <p:sp>
        <p:nvSpPr>
          <p:cNvPr id="3" name="Content Placeholder 2"/>
          <p:cNvSpPr>
            <a:spLocks noGrp="1"/>
          </p:cNvSpPr>
          <p:nvPr>
            <p:ph idx="1"/>
          </p:nvPr>
        </p:nvSpPr>
        <p:spPr>
          <a:xfrm>
            <a:off x="563338" y="1600201"/>
            <a:ext cx="8123462" cy="395072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Picture Placeholder 2"/>
          <p:cNvSpPr>
            <a:spLocks noGrp="1"/>
          </p:cNvSpPr>
          <p:nvPr>
            <p:ph type="pic" idx="13"/>
          </p:nvPr>
        </p:nvSpPr>
        <p:spPr>
          <a:xfrm>
            <a:off x="6234386" y="1600201"/>
            <a:ext cx="2452414" cy="2988015"/>
          </a:xfrm>
          <a:solidFill>
            <a:srgbClr val="545651"/>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Drag picture to placeholder or click icon to add</a:t>
            </a:r>
          </a:p>
        </p:txBody>
      </p:sp>
    </p:spTree>
    <p:extLst>
      <p:ext uri="{BB962C8B-B14F-4D97-AF65-F5344CB8AC3E}">
        <p14:creationId xmlns:p14="http://schemas.microsoft.com/office/powerpoint/2010/main" val="23132284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19402" y="4501931"/>
            <a:ext cx="7675313" cy="1267044"/>
          </a:xfrm>
        </p:spPr>
        <p:txBody>
          <a:bodyPr anchor="t"/>
          <a:lstStyle>
            <a:lvl1pPr algn="l">
              <a:defRPr sz="4000" b="1" cap="all"/>
            </a:lvl1pPr>
          </a:lstStyle>
          <a:p>
            <a:r>
              <a:rPr lang="en-US" dirty="0"/>
              <a:t>Click to edit Master title style</a:t>
            </a:r>
          </a:p>
        </p:txBody>
      </p:sp>
      <p:sp>
        <p:nvSpPr>
          <p:cNvPr id="3" name="Text Placeholder 2"/>
          <p:cNvSpPr>
            <a:spLocks noGrp="1"/>
          </p:cNvSpPr>
          <p:nvPr>
            <p:ph type="body" idx="1"/>
          </p:nvPr>
        </p:nvSpPr>
        <p:spPr>
          <a:xfrm>
            <a:off x="819402" y="3011380"/>
            <a:ext cx="7675314" cy="139552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8" name="Picture Placeholder 2"/>
          <p:cNvSpPr>
            <a:spLocks noGrp="1"/>
          </p:cNvSpPr>
          <p:nvPr>
            <p:ph type="pic" idx="13"/>
          </p:nvPr>
        </p:nvSpPr>
        <p:spPr>
          <a:xfrm>
            <a:off x="819401" y="378937"/>
            <a:ext cx="7675313" cy="2417007"/>
          </a:xfrm>
          <a:solidFill>
            <a:srgbClr val="545651"/>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Drag picture to placeholder or click icon to add</a:t>
            </a:r>
          </a:p>
        </p:txBody>
      </p:sp>
    </p:spTree>
    <p:extLst>
      <p:ext uri="{BB962C8B-B14F-4D97-AF65-F5344CB8AC3E}">
        <p14:creationId xmlns:p14="http://schemas.microsoft.com/office/powerpoint/2010/main" val="41142731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99458" y="274639"/>
            <a:ext cx="8287342" cy="1143000"/>
          </a:xfrm>
        </p:spPr>
        <p:txBody>
          <a:bodyPr/>
          <a:lstStyle/>
          <a:p>
            <a:r>
              <a:rPr lang="en-US" dirty="0"/>
              <a:t>Click to edit Master title style</a:t>
            </a:r>
          </a:p>
        </p:txBody>
      </p:sp>
      <p:sp>
        <p:nvSpPr>
          <p:cNvPr id="3" name="Content Placeholder 2"/>
          <p:cNvSpPr>
            <a:spLocks noGrp="1"/>
          </p:cNvSpPr>
          <p:nvPr>
            <p:ph sz="half" idx="1"/>
          </p:nvPr>
        </p:nvSpPr>
        <p:spPr>
          <a:xfrm>
            <a:off x="399458" y="1600201"/>
            <a:ext cx="4097003" cy="4083861"/>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32039" y="1600201"/>
            <a:ext cx="3954763" cy="4083861"/>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262540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758966" y="274637"/>
            <a:ext cx="5927834" cy="741363"/>
          </a:xfrm>
        </p:spPr>
        <p:txBody>
          <a:bodyPr>
            <a:noAutofit/>
          </a:bodyPr>
          <a:lstStyle>
            <a:lvl1pPr>
              <a:defRPr sz="3800"/>
            </a:lvl1pPr>
          </a:lstStyle>
          <a:p>
            <a:r>
              <a:rPr lang="en-US"/>
              <a:t>Click to edit Master title style</a:t>
            </a:r>
            <a:endParaRPr lang="en-US" dirty="0"/>
          </a:p>
        </p:txBody>
      </p:sp>
      <p:sp>
        <p:nvSpPr>
          <p:cNvPr id="3" name="Text Placeholder 2"/>
          <p:cNvSpPr>
            <a:spLocks noGrp="1"/>
          </p:cNvSpPr>
          <p:nvPr>
            <p:ph type="body" idx="1"/>
          </p:nvPr>
        </p:nvSpPr>
        <p:spPr>
          <a:xfrm>
            <a:off x="2758966" y="1215232"/>
            <a:ext cx="2995448"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758966" y="1854994"/>
            <a:ext cx="2995448" cy="385979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5929586" y="1215232"/>
            <a:ext cx="2757214"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929586" y="1854994"/>
            <a:ext cx="2757214" cy="385979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Picture Placeholder 2"/>
          <p:cNvSpPr>
            <a:spLocks noGrp="1"/>
          </p:cNvSpPr>
          <p:nvPr>
            <p:ph type="pic" idx="13"/>
          </p:nvPr>
        </p:nvSpPr>
        <p:spPr>
          <a:xfrm>
            <a:off x="155267" y="274637"/>
            <a:ext cx="2452414" cy="2623723"/>
          </a:xfrm>
          <a:solidFill>
            <a:srgbClr val="545651"/>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Drag picture to placeholder or click icon to add</a:t>
            </a:r>
          </a:p>
        </p:txBody>
      </p:sp>
      <p:sp>
        <p:nvSpPr>
          <p:cNvPr id="12" name="Picture Placeholder 2"/>
          <p:cNvSpPr>
            <a:spLocks noGrp="1"/>
          </p:cNvSpPr>
          <p:nvPr>
            <p:ph type="pic" idx="14"/>
          </p:nvPr>
        </p:nvSpPr>
        <p:spPr>
          <a:xfrm>
            <a:off x="155267" y="3116479"/>
            <a:ext cx="2452414" cy="2598308"/>
          </a:xfrm>
          <a:solidFill>
            <a:srgbClr val="545651"/>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Drag picture to placeholder or click icon to add</a:t>
            </a:r>
          </a:p>
        </p:txBody>
      </p:sp>
    </p:spTree>
    <p:extLst>
      <p:ext uri="{BB962C8B-B14F-4D97-AF65-F5344CB8AC3E}">
        <p14:creationId xmlns:p14="http://schemas.microsoft.com/office/powerpoint/2010/main" val="3136446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961109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6" name="Picture Placeholder 2"/>
          <p:cNvSpPr>
            <a:spLocks noGrp="1"/>
          </p:cNvSpPr>
          <p:nvPr>
            <p:ph type="pic" idx="13"/>
          </p:nvPr>
        </p:nvSpPr>
        <p:spPr>
          <a:xfrm>
            <a:off x="216723" y="348214"/>
            <a:ext cx="3890524" cy="5233432"/>
          </a:xfrm>
          <a:solidFill>
            <a:srgbClr val="545651"/>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Drag picture to placeholder or click icon to add</a:t>
            </a:r>
          </a:p>
        </p:txBody>
      </p:sp>
      <p:sp>
        <p:nvSpPr>
          <p:cNvPr id="7" name="Content Placeholder 2"/>
          <p:cNvSpPr>
            <a:spLocks noGrp="1"/>
          </p:cNvSpPr>
          <p:nvPr>
            <p:ph idx="1"/>
          </p:nvPr>
        </p:nvSpPr>
        <p:spPr>
          <a:xfrm>
            <a:off x="4363309" y="348214"/>
            <a:ext cx="4435005" cy="530512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1163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60901" y="273049"/>
            <a:ext cx="5050305" cy="1162051"/>
          </a:xfrm>
        </p:spPr>
        <p:txBody>
          <a:bodyPr anchor="b"/>
          <a:lstStyle>
            <a:lvl1pPr algn="l">
              <a:defRPr sz="2000" b="1"/>
            </a:lvl1pPr>
          </a:lstStyle>
          <a:p>
            <a:r>
              <a:rPr lang="en-US" dirty="0"/>
              <a:t>Click to edit Master title style</a:t>
            </a:r>
          </a:p>
        </p:txBody>
      </p:sp>
      <p:sp>
        <p:nvSpPr>
          <p:cNvPr id="3" name="Content Placeholder 2"/>
          <p:cNvSpPr>
            <a:spLocks noGrp="1"/>
          </p:cNvSpPr>
          <p:nvPr>
            <p:ph idx="1"/>
          </p:nvPr>
        </p:nvSpPr>
        <p:spPr>
          <a:xfrm>
            <a:off x="5964622" y="273052"/>
            <a:ext cx="2722179" cy="538028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460901" y="1435102"/>
            <a:ext cx="5050305" cy="421823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Tree>
    <p:extLst>
      <p:ext uri="{BB962C8B-B14F-4D97-AF65-F5344CB8AC3E}">
        <p14:creationId xmlns:p14="http://schemas.microsoft.com/office/powerpoint/2010/main" val="3538582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47703" y="4800601"/>
            <a:ext cx="7939097" cy="566738"/>
          </a:xfrm>
        </p:spPr>
        <p:txBody>
          <a:bodyPr anchor="b"/>
          <a:lstStyle>
            <a:lvl1pPr algn="l">
              <a:defRPr sz="2000" b="1"/>
            </a:lvl1pPr>
          </a:lstStyle>
          <a:p>
            <a:r>
              <a:rPr lang="en-US" dirty="0"/>
              <a:t>Click to edit Master title style</a:t>
            </a:r>
          </a:p>
        </p:txBody>
      </p:sp>
      <p:sp>
        <p:nvSpPr>
          <p:cNvPr id="3" name="Picture Placeholder 2"/>
          <p:cNvSpPr>
            <a:spLocks noGrp="1"/>
          </p:cNvSpPr>
          <p:nvPr>
            <p:ph type="pic" idx="1"/>
          </p:nvPr>
        </p:nvSpPr>
        <p:spPr>
          <a:xfrm>
            <a:off x="747703" y="402898"/>
            <a:ext cx="7939097" cy="432467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747703" y="5367338"/>
            <a:ext cx="7939097" cy="43962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41043402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bg.jpg"/>
          <p:cNvPicPr>
            <a:picLocks noChangeAspect="1"/>
          </p:cNvPicPr>
          <p:nvPr/>
        </p:nvPicPr>
        <p:blipFill>
          <a:blip r:embed="rId16" cstate="email">
            <a:alphaModFix amt="60000"/>
            <a:extLst>
              <a:ext uri="{28A0092B-C50C-407E-A947-70E740481C1C}">
                <a14:useLocalDpi xmlns:a14="http://schemas.microsoft.com/office/drawing/2010/main" val="0"/>
              </a:ext>
            </a:extLst>
          </a:blip>
          <a:stretch>
            <a:fillRect/>
          </a:stretch>
        </p:blipFill>
        <p:spPr>
          <a:xfrm>
            <a:off x="0" y="-19707"/>
            <a:ext cx="9144000" cy="6877707"/>
          </a:xfrm>
          <a:prstGeom prst="rect">
            <a:avLst/>
          </a:prstGeom>
        </p:spPr>
      </p:pic>
      <p:sp>
        <p:nvSpPr>
          <p:cNvPr id="2" name="Title Placeholder 1"/>
          <p:cNvSpPr>
            <a:spLocks noGrp="1"/>
          </p:cNvSpPr>
          <p:nvPr>
            <p:ph type="title"/>
          </p:nvPr>
        </p:nvSpPr>
        <p:spPr>
          <a:xfrm>
            <a:off x="686248" y="274639"/>
            <a:ext cx="8000552" cy="1143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86248" y="1600201"/>
            <a:ext cx="8000552" cy="3950721"/>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Rectangle 7"/>
          <p:cNvSpPr/>
          <p:nvPr/>
        </p:nvSpPr>
        <p:spPr>
          <a:xfrm>
            <a:off x="2" y="5940101"/>
            <a:ext cx="9143998" cy="917899"/>
          </a:xfrm>
          <a:prstGeom prst="rect">
            <a:avLst/>
          </a:prstGeom>
          <a:solidFill>
            <a:srgbClr val="41061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Picture 3"/>
          <p:cNvPicPr>
            <a:picLocks noChangeAspect="1"/>
          </p:cNvPicPr>
          <p:nvPr userDrawn="1"/>
        </p:nvPicPr>
        <p:blipFill>
          <a:blip r:embed="rId17">
            <a:extLst>
              <a:ext uri="{28A0092B-C50C-407E-A947-70E740481C1C}">
                <a14:useLocalDpi xmlns:a14="http://schemas.microsoft.com/office/drawing/2010/main" val="0"/>
              </a:ext>
            </a:extLst>
          </a:blip>
          <a:stretch>
            <a:fillRect/>
          </a:stretch>
        </p:blipFill>
        <p:spPr>
          <a:xfrm>
            <a:off x="47625" y="6160440"/>
            <a:ext cx="9048750" cy="571500"/>
          </a:xfrm>
          <a:prstGeom prst="rect">
            <a:avLst/>
          </a:prstGeom>
        </p:spPr>
      </p:pic>
    </p:spTree>
    <p:extLst>
      <p:ext uri="{BB962C8B-B14F-4D97-AF65-F5344CB8AC3E}">
        <p14:creationId xmlns:p14="http://schemas.microsoft.com/office/powerpoint/2010/main" val="3071752193"/>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4" r:id="rId8"/>
    <p:sldLayoutId id="2147483685" r:id="rId9"/>
    <p:sldLayoutId id="2147483686" r:id="rId10"/>
    <p:sldLayoutId id="2147483687" r:id="rId11"/>
    <p:sldLayoutId id="2147483688" r:id="rId12"/>
    <p:sldLayoutId id="2147483689" r:id="rId13"/>
    <p:sldLayoutId id="2147483673" r:id="rId14"/>
  </p:sldLayoutIdLst>
  <p:txStyles>
    <p:titleStyle>
      <a:lvl1pPr algn="ctr" defTabSz="457200" rtl="0" eaLnBrk="1" latinLnBrk="0" hangingPunct="1">
        <a:spcBef>
          <a:spcPct val="0"/>
        </a:spcBef>
        <a:buNone/>
        <a:defRPr sz="4400" kern="1200">
          <a:solidFill>
            <a:schemeClr val="tx2"/>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rgbClr val="2D2E2B"/>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rgbClr val="54565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rgbClr val="54565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rgbClr val="54565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2.xml"/><Relationship Id="rId1" Type="http://schemas.openxmlformats.org/officeDocument/2006/relationships/slideLayout" Target="../slideLayouts/slideLayout12.xml"/><Relationship Id="rId5" Type="http://schemas.openxmlformats.org/officeDocument/2006/relationships/image" Target="../media/image13.jpeg"/><Relationship Id="rId4" Type="http://schemas.openxmlformats.org/officeDocument/2006/relationships/image" Target="../media/image12.jpe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14.xml"/><Relationship Id="rId1" Type="http://schemas.openxmlformats.org/officeDocument/2006/relationships/slideLayout" Target="../slideLayouts/slideLayout12.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12.xml"/><Relationship Id="rId5" Type="http://schemas.openxmlformats.org/officeDocument/2006/relationships/image" Target="../media/image20.png"/><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18.xml"/><Relationship Id="rId1" Type="http://schemas.openxmlformats.org/officeDocument/2006/relationships/slideLayout" Target="../slideLayouts/slideLayout12.xml"/><Relationship Id="rId5" Type="http://schemas.openxmlformats.org/officeDocument/2006/relationships/image" Target="../media/image23.emf"/><Relationship Id="rId4" Type="http://schemas.openxmlformats.org/officeDocument/2006/relationships/image" Target="../media/image22.emf"/></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zhangfangyan/Dissertation" TargetMode="External"/><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hyperlink" Target="https://snap.stanford.edu/data/" TargetMode="External"/><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9.xml"/><Relationship Id="rId1" Type="http://schemas.openxmlformats.org/officeDocument/2006/relationships/slideLayout" Target="../slideLayouts/slideLayout12.xml"/><Relationship Id="rId4" Type="http://schemas.openxmlformats.org/officeDocument/2006/relationships/image" Target="../media/image26.emf"/></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2.xml"/><Relationship Id="rId5" Type="http://schemas.openxmlformats.org/officeDocument/2006/relationships/image" Target="../media/image5.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5.xml"/><Relationship Id="rId1" Type="http://schemas.openxmlformats.org/officeDocument/2006/relationships/slideLayout" Target="../slideLayouts/slideLayout12.xml"/><Relationship Id="rId4" Type="http://schemas.openxmlformats.org/officeDocument/2006/relationships/image" Target="../media/image31.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9.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0.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2.xml"/><Relationship Id="rId1" Type="http://schemas.openxmlformats.org/officeDocument/2006/relationships/slideLayout" Target="../slideLayouts/slideLayout1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8.xml"/><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52.xml"/><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notesSlide" Target="../notesSlides/notesSlide53.xml"/><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notesSlide" Target="../notesSlides/notesSlide54.xml"/><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3" Type="http://schemas.openxmlformats.org/officeDocument/2006/relationships/hyperlink" Target="mailto:fz56@msstate.edu" TargetMode="External"/><Relationship Id="rId2" Type="http://schemas.openxmlformats.org/officeDocument/2006/relationships/notesSlide" Target="../notesSlides/notesSlide56.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906780" y="1640653"/>
            <a:ext cx="7772400" cy="1470025"/>
          </a:xfrm>
        </p:spPr>
        <p:txBody>
          <a:bodyPr>
            <a:normAutofit/>
          </a:bodyPr>
          <a:lstStyle/>
          <a:p>
            <a:r>
              <a:rPr lang="en-US" sz="3200" b="1" dirty="0"/>
              <a:t>Large-Scale Graph Analytics</a:t>
            </a:r>
          </a:p>
        </p:txBody>
      </p:sp>
      <p:sp>
        <p:nvSpPr>
          <p:cNvPr id="6" name="Subtitle 5"/>
          <p:cNvSpPr>
            <a:spLocks noGrp="1"/>
          </p:cNvSpPr>
          <p:nvPr>
            <p:ph type="subTitle" idx="1"/>
          </p:nvPr>
        </p:nvSpPr>
        <p:spPr>
          <a:xfrm>
            <a:off x="1490472" y="3189913"/>
            <a:ext cx="6400800" cy="482888"/>
          </a:xfrm>
        </p:spPr>
        <p:txBody>
          <a:bodyPr>
            <a:normAutofit/>
          </a:bodyPr>
          <a:lstStyle/>
          <a:p>
            <a:r>
              <a:rPr lang="en-US" sz="1600" b="1" dirty="0">
                <a:solidFill>
                  <a:schemeClr val="tx1"/>
                </a:solidFill>
                <a:latin typeface="Times New Roman" panose="02020603050405020304" pitchFamily="18" charset="0"/>
                <a:cs typeface="Times New Roman" panose="02020603050405020304" pitchFamily="18" charset="0"/>
              </a:rPr>
              <a:t>Fangyan Zhang</a:t>
            </a:r>
          </a:p>
          <a:p>
            <a:endParaRPr lang="en-US" sz="1600" b="1" dirty="0">
              <a:solidFill>
                <a:schemeClr val="tx1"/>
              </a:solidFill>
              <a:latin typeface="Times New Roman" panose="02020603050405020304" pitchFamily="18" charset="0"/>
              <a:cs typeface="Times New Roman" panose="02020603050405020304" pitchFamily="18" charset="0"/>
            </a:endParaRPr>
          </a:p>
        </p:txBody>
      </p:sp>
      <p:sp>
        <p:nvSpPr>
          <p:cNvPr id="8" name="Date Placeholder 6"/>
          <p:cNvSpPr txBox="1">
            <a:spLocks/>
          </p:cNvSpPr>
          <p:nvPr/>
        </p:nvSpPr>
        <p:spPr>
          <a:xfrm>
            <a:off x="5717894" y="5569988"/>
            <a:ext cx="3311144" cy="30059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dirty="0"/>
              <a:t>Dissertation Defense:            </a:t>
            </a:r>
            <a:fld id="{1205DB16-F3E1-7B41-BE18-DA9132C94C8C}" type="datetime4">
              <a:rPr lang="en-US" sz="1200" b="1" smtClean="0"/>
              <a:pPr/>
              <a:t>October 26, 2017</a:t>
            </a:fld>
            <a:endParaRPr lang="en-US" b="1" dirty="0"/>
          </a:p>
        </p:txBody>
      </p:sp>
      <p:sp>
        <p:nvSpPr>
          <p:cNvPr id="9" name="Subtitle 5"/>
          <p:cNvSpPr txBox="1">
            <a:spLocks/>
          </p:cNvSpPr>
          <p:nvPr/>
        </p:nvSpPr>
        <p:spPr>
          <a:xfrm>
            <a:off x="4658772" y="3955540"/>
            <a:ext cx="4092037" cy="1632299"/>
          </a:xfrm>
          <a:prstGeom prst="rect">
            <a:avLst/>
          </a:prstGeom>
        </p:spPr>
        <p:txBody>
          <a:bodyPr vert="horz" lIns="91440" tIns="45720" rIns="91440" bIns="45720" rtlCol="0">
            <a:normAutofit fontScale="85000" lnSpcReduction="20000"/>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l"/>
            <a:r>
              <a:rPr lang="en-US" sz="1600" b="1" dirty="0">
                <a:solidFill>
                  <a:schemeClr val="tx1"/>
                </a:solidFill>
                <a:latin typeface="Times New Roman" panose="02020603050405020304" pitchFamily="18" charset="0"/>
                <a:cs typeface="Times New Roman" panose="02020603050405020304" pitchFamily="18" charset="0"/>
              </a:rPr>
              <a:t>Major professor:                               Dr. Song Zhang</a:t>
            </a:r>
          </a:p>
          <a:p>
            <a:pPr algn="l"/>
            <a:endParaRPr lang="en-US" sz="1600" b="1" dirty="0">
              <a:solidFill>
                <a:schemeClr val="tx1"/>
              </a:solidFill>
            </a:endParaRPr>
          </a:p>
          <a:p>
            <a:pPr algn="l"/>
            <a:r>
              <a:rPr lang="en-US" sz="1600" b="1" dirty="0">
                <a:solidFill>
                  <a:schemeClr val="tx1"/>
                </a:solidFill>
              </a:rPr>
              <a:t>Committee Members:</a:t>
            </a:r>
            <a:endParaRPr lang="en-US" sz="1600" b="1" dirty="0">
              <a:solidFill>
                <a:schemeClr val="tx1"/>
              </a:solidFill>
              <a:latin typeface="Times New Roman" panose="02020603050405020304" pitchFamily="18" charset="0"/>
              <a:cs typeface="Times New Roman" panose="02020603050405020304" pitchFamily="18" charset="0"/>
            </a:endParaRPr>
          </a:p>
          <a:p>
            <a:pPr algn="r"/>
            <a:r>
              <a:rPr lang="en-US" sz="1600" b="1" dirty="0">
                <a:solidFill>
                  <a:schemeClr val="tx1"/>
                </a:solidFill>
                <a:latin typeface="Times New Roman" panose="02020603050405020304" pitchFamily="18" charset="0"/>
                <a:cs typeface="Times New Roman" panose="02020603050405020304" pitchFamily="18" charset="0"/>
              </a:rPr>
              <a:t>Dr. Song Zhang </a:t>
            </a:r>
          </a:p>
          <a:p>
            <a:pPr algn="r"/>
            <a:r>
              <a:rPr lang="en-US" sz="1600" b="1" dirty="0">
                <a:solidFill>
                  <a:schemeClr val="tx1"/>
                </a:solidFill>
                <a:latin typeface="Times New Roman" panose="02020603050405020304" pitchFamily="18" charset="0"/>
                <a:cs typeface="Times New Roman" panose="02020603050405020304" pitchFamily="18" charset="0"/>
              </a:rPr>
              <a:t>Dr. J. Edward Swan II</a:t>
            </a:r>
          </a:p>
          <a:p>
            <a:pPr algn="r"/>
            <a:r>
              <a:rPr lang="en-US" sz="1600" b="1" dirty="0">
                <a:solidFill>
                  <a:schemeClr val="tx1"/>
                </a:solidFill>
                <a:latin typeface="Times New Roman" panose="02020603050405020304" pitchFamily="18" charset="0"/>
                <a:cs typeface="Times New Roman" panose="02020603050405020304" pitchFamily="18" charset="0"/>
              </a:rPr>
              <a:t>Dr. Pak Chung Wong</a:t>
            </a:r>
          </a:p>
          <a:p>
            <a:pPr algn="r"/>
            <a:r>
              <a:rPr lang="en-US" sz="1600" b="1" dirty="0">
                <a:solidFill>
                  <a:schemeClr val="tx1"/>
                </a:solidFill>
                <a:latin typeface="Times New Roman" panose="02020603050405020304" pitchFamily="18" charset="0"/>
                <a:cs typeface="Times New Roman" panose="02020603050405020304" pitchFamily="18" charset="0"/>
              </a:rPr>
              <a:t>Dr. Andy D. Perkins </a:t>
            </a:r>
          </a:p>
        </p:txBody>
      </p:sp>
    </p:spTree>
    <p:extLst>
      <p:ext uri="{BB962C8B-B14F-4D97-AF65-F5344CB8AC3E}">
        <p14:creationId xmlns:p14="http://schemas.microsoft.com/office/powerpoint/2010/main" val="1126945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Methodology</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sz="2400" dirty="0"/>
                  <a:t>Skew divergences reflects the average difference between two probability density distributions</a:t>
                </a:r>
              </a:p>
              <a:p>
                <a:r>
                  <a:rPr lang="en-US" sz="2400" dirty="0"/>
                  <a:t>KL Divergence = </a:t>
                </a:r>
                <a14:m>
                  <m:oMath xmlns:m="http://schemas.openxmlformats.org/officeDocument/2006/math">
                    <m:nary>
                      <m:naryPr>
                        <m:chr m:val="∑"/>
                        <m:subHide m:val="on"/>
                        <m:supHide m:val="on"/>
                        <m:ctrlPr>
                          <a:rPr lang="en-US" sz="2400" i="1" smtClean="0">
                            <a:latin typeface="Cambria Math" panose="02040503050406030204" pitchFamily="18" charset="0"/>
                          </a:rPr>
                        </m:ctrlPr>
                      </m:naryPr>
                      <m:sub/>
                      <m:sup/>
                      <m:e>
                        <m:r>
                          <a:rPr lang="en-US" sz="2400" b="0" i="1" smtClean="0">
                            <a:latin typeface="Cambria Math" panose="02040503050406030204" pitchFamily="18" charset="0"/>
                          </a:rPr>
                          <m:t>(</m:t>
                        </m:r>
                        <m:r>
                          <a:rPr lang="en-US" sz="2400" b="0" i="1" smtClean="0">
                            <a:latin typeface="Cambria Math" panose="02040503050406030204" pitchFamily="18" charset="0"/>
                          </a:rPr>
                          <m:t>𝑃</m:t>
                        </m:r>
                        <m:r>
                          <a:rPr lang="en-US" sz="2400" b="0" i="1" smtClean="0">
                            <a:latin typeface="Cambria Math" panose="02040503050406030204" pitchFamily="18" charset="0"/>
                          </a:rPr>
                          <m:t>∗</m:t>
                        </m:r>
                        <m:r>
                          <a:rPr lang="en-US" sz="2400" b="0" i="1" smtClean="0">
                            <a:latin typeface="Cambria Math" panose="02040503050406030204" pitchFamily="18" charset="0"/>
                          </a:rPr>
                          <m:t>𝑙𝑜𝑔</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𝑃</m:t>
                            </m:r>
                          </m:num>
                          <m:den>
                            <m:r>
                              <a:rPr lang="en-US" sz="2400" b="0" i="1" smtClean="0">
                                <a:latin typeface="Cambria Math" panose="02040503050406030204" pitchFamily="18" charset="0"/>
                              </a:rPr>
                              <m:t>𝑄</m:t>
                            </m:r>
                          </m:den>
                        </m:f>
                      </m:e>
                    </m:nary>
                  </m:oMath>
                </a14:m>
                <a:r>
                  <a:rPr lang="en-US" sz="2400" dirty="0"/>
                  <a:t>)</a:t>
                </a:r>
              </a:p>
              <a:p>
                <a:r>
                  <a:rPr lang="en-US" sz="2400" dirty="0"/>
                  <a:t>To smooth the two PDFs</a:t>
                </a:r>
              </a:p>
              <a:p>
                <a14:m>
                  <m:oMath xmlns:m="http://schemas.openxmlformats.org/officeDocument/2006/math">
                    <m:r>
                      <a:rPr lang="en-US" sz="2400" i="1">
                        <a:latin typeface="Cambria Math" panose="02040503050406030204" pitchFamily="18" charset="0"/>
                      </a:rPr>
                      <m:t>𝑆𝐷</m:t>
                    </m:r>
                    <m:d>
                      <m:dPr>
                        <m:ctrlPr>
                          <a:rPr lang="en-US" sz="2400" i="1">
                            <a:latin typeface="Cambria Math" panose="02040503050406030204" pitchFamily="18" charset="0"/>
                          </a:rPr>
                        </m:ctrlPr>
                      </m:dPr>
                      <m:e>
                        <m:r>
                          <a:rPr lang="en-US" sz="2400" i="1">
                            <a:latin typeface="Cambria Math" panose="02040503050406030204" pitchFamily="18" charset="0"/>
                          </a:rPr>
                          <m:t>𝑃</m:t>
                        </m:r>
                        <m:r>
                          <a:rPr lang="en-US" sz="2400" i="1">
                            <a:latin typeface="Cambria Math" panose="02040503050406030204" pitchFamily="18" charset="0"/>
                          </a:rPr>
                          <m:t>, </m:t>
                        </m:r>
                        <m:r>
                          <a:rPr lang="en-US" sz="2400" i="1">
                            <a:latin typeface="Cambria Math" panose="02040503050406030204" pitchFamily="18" charset="0"/>
                          </a:rPr>
                          <m:t>𝑄</m:t>
                        </m:r>
                        <m:r>
                          <a:rPr lang="en-US" sz="2400" i="1">
                            <a:latin typeface="Cambria Math" panose="02040503050406030204" pitchFamily="18" charset="0"/>
                          </a:rPr>
                          <m:t>, </m:t>
                        </m:r>
                        <m:r>
                          <a:rPr lang="en-US" sz="2400" i="1">
                            <a:latin typeface="Cambria Math" panose="02040503050406030204" pitchFamily="18" charset="0"/>
                          </a:rPr>
                          <m:t>𝛼</m:t>
                        </m:r>
                      </m:e>
                    </m:d>
                    <m:r>
                      <a:rPr lang="en-US" sz="2400" i="1">
                        <a:latin typeface="Cambria Math" panose="02040503050406030204" pitchFamily="18" charset="0"/>
                      </a:rPr>
                      <m:t>=</m:t>
                    </m:r>
                    <m:r>
                      <a:rPr lang="en-US" sz="2400" i="1">
                        <a:latin typeface="Cambria Math" panose="02040503050406030204" pitchFamily="18" charset="0"/>
                      </a:rPr>
                      <m:t>𝐾𝐿</m:t>
                    </m:r>
                    <m:r>
                      <a:rPr lang="en-US" sz="2400" i="1">
                        <a:latin typeface="Cambria Math" panose="02040503050406030204" pitchFamily="18" charset="0"/>
                      </a:rPr>
                      <m:t>[</m:t>
                    </m:r>
                    <m:r>
                      <a:rPr lang="en-US" sz="2400" i="1">
                        <a:latin typeface="Cambria Math" panose="02040503050406030204" pitchFamily="18" charset="0"/>
                      </a:rPr>
                      <m:t>𝛼</m:t>
                    </m:r>
                    <m:r>
                      <a:rPr lang="en-US" sz="2400" i="1">
                        <a:latin typeface="Cambria Math" panose="02040503050406030204" pitchFamily="18" charset="0"/>
                      </a:rPr>
                      <m:t>𝑃</m:t>
                    </m:r>
                    <m:r>
                      <a:rPr lang="en-US" sz="2400" i="1">
                        <a:latin typeface="Cambria Math" panose="02040503050406030204" pitchFamily="18" charset="0"/>
                      </a:rPr>
                      <m:t>+(1−</m:t>
                    </m:r>
                    <m:r>
                      <a:rPr lang="en-US" sz="2400" i="1">
                        <a:latin typeface="Cambria Math" panose="02040503050406030204" pitchFamily="18" charset="0"/>
                      </a:rPr>
                      <m:t>𝛼</m:t>
                    </m:r>
                    <m:r>
                      <a:rPr lang="en-US" sz="2400" i="1">
                        <a:latin typeface="Cambria Math" panose="02040503050406030204" pitchFamily="18" charset="0"/>
                      </a:rPr>
                      <m:t>)</m:t>
                    </m:r>
                    <m:r>
                      <a:rPr lang="en-US" sz="2400" i="1">
                        <a:latin typeface="Cambria Math" panose="02040503050406030204" pitchFamily="18" charset="0"/>
                      </a:rPr>
                      <m:t>𝑄</m:t>
                    </m:r>
                    <m:r>
                      <a:rPr lang="en-US" sz="2400" i="1">
                        <a:latin typeface="Cambria Math" panose="02040503050406030204" pitchFamily="18" charset="0"/>
                      </a:rPr>
                      <m:t>|</m:t>
                    </m:r>
                    <m:d>
                      <m:dPr>
                        <m:begChr m:val="|"/>
                        <m:endChr m:val="]"/>
                        <m:ctrlPr>
                          <a:rPr lang="en-US" sz="2400" i="1">
                            <a:latin typeface="Cambria Math" panose="02040503050406030204" pitchFamily="18" charset="0"/>
                          </a:rPr>
                        </m:ctrlPr>
                      </m:dPr>
                      <m:e>
                        <m:r>
                          <a:rPr lang="en-US" sz="2400" i="1">
                            <a:latin typeface="Cambria Math" panose="02040503050406030204" pitchFamily="18" charset="0"/>
                          </a:rPr>
                          <m:t>𝛼</m:t>
                        </m:r>
                        <m:r>
                          <a:rPr lang="en-US" sz="2400" i="1">
                            <a:latin typeface="Cambria Math" panose="02040503050406030204" pitchFamily="18" charset="0"/>
                          </a:rPr>
                          <m:t>𝑄</m:t>
                        </m:r>
                        <m:r>
                          <a:rPr lang="en-US" sz="2400" i="1">
                            <a:latin typeface="Cambria Math" panose="02040503050406030204" pitchFamily="18" charset="0"/>
                          </a:rPr>
                          <m:t>+</m:t>
                        </m:r>
                        <m:d>
                          <m:dPr>
                            <m:ctrlPr>
                              <a:rPr lang="en-US" sz="2400" i="1">
                                <a:latin typeface="Cambria Math" panose="02040503050406030204" pitchFamily="18" charset="0"/>
                              </a:rPr>
                            </m:ctrlPr>
                          </m:dPr>
                          <m:e>
                            <m:r>
                              <a:rPr lang="en-US" sz="2400" i="1">
                                <a:latin typeface="Cambria Math" panose="02040503050406030204" pitchFamily="18" charset="0"/>
                              </a:rPr>
                              <m:t>1−</m:t>
                            </m:r>
                            <m:r>
                              <a:rPr lang="en-US" sz="2400" i="1">
                                <a:latin typeface="Cambria Math" panose="02040503050406030204" pitchFamily="18" charset="0"/>
                              </a:rPr>
                              <m:t>𝛼</m:t>
                            </m:r>
                          </m:e>
                        </m:d>
                        <m:r>
                          <a:rPr lang="en-US" sz="2400" i="1">
                            <a:latin typeface="Cambria Math" panose="02040503050406030204" pitchFamily="18" charset="0"/>
                          </a:rPr>
                          <m:t>𝑃</m:t>
                        </m:r>
                      </m:e>
                    </m:d>
                    <m:r>
                      <a:rPr lang="en-US" sz="2400" b="0" i="0" smtClean="0">
                        <a:latin typeface="Cambria Math" panose="02040503050406030204" pitchFamily="18" charset="0"/>
                      </a:rPr>
                      <m:t>, </m:t>
                    </m:r>
                  </m:oMath>
                </a14:m>
                <a:r>
                  <a:rPr lang="en-US" sz="2400" dirty="0"/>
                  <a:t>where </a:t>
                </a:r>
                <a:r>
                  <a:rPr lang="el-GR" sz="2400" dirty="0"/>
                  <a:t>α </a:t>
                </a:r>
                <a:r>
                  <a:rPr lang="en-US" sz="2400" dirty="0"/>
                  <a:t>is 0.99.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067" t="-1235"/>
                </a:stretch>
              </a:blipFill>
            </p:spPr>
            <p:txBody>
              <a:bodyPr/>
              <a:lstStyle/>
              <a:p>
                <a:r>
                  <a:rPr lang="en-US">
                    <a:noFill/>
                  </a:rPr>
                  <a:t> </a:t>
                </a:r>
              </a:p>
            </p:txBody>
          </p:sp>
        </mc:Fallback>
      </mc:AlternateContent>
    </p:spTree>
    <p:extLst>
      <p:ext uri="{BB962C8B-B14F-4D97-AF65-F5344CB8AC3E}">
        <p14:creationId xmlns:p14="http://schemas.microsoft.com/office/powerpoint/2010/main" val="21683240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Methodology</a:t>
            </a:r>
          </a:p>
        </p:txBody>
      </p:sp>
      <p:graphicFrame>
        <p:nvGraphicFramePr>
          <p:cNvPr id="6" name="Table 5"/>
          <p:cNvGraphicFramePr>
            <a:graphicFrameLocks noGrp="1"/>
          </p:cNvGraphicFramePr>
          <p:nvPr>
            <p:extLst>
              <p:ext uri="{D42A27DB-BD31-4B8C-83A1-F6EECF244321}">
                <p14:modId xmlns:p14="http://schemas.microsoft.com/office/powerpoint/2010/main" val="493021855"/>
              </p:ext>
            </p:extLst>
          </p:nvPr>
        </p:nvGraphicFramePr>
        <p:xfrm>
          <a:off x="318404" y="1397000"/>
          <a:ext cx="8588832" cy="3983260"/>
        </p:xfrm>
        <a:graphic>
          <a:graphicData uri="http://schemas.openxmlformats.org/drawingml/2006/table">
            <a:tbl>
              <a:tblPr firstRow="1" bandRow="1">
                <a:tableStyleId>{5C22544A-7EE6-4342-B048-85BDC9FD1C3A}</a:tableStyleId>
              </a:tblPr>
              <a:tblGrid>
                <a:gridCol w="4294416">
                  <a:extLst>
                    <a:ext uri="{9D8B030D-6E8A-4147-A177-3AD203B41FA5}">
                      <a16:colId xmlns:a16="http://schemas.microsoft.com/office/drawing/2014/main" val="2562120604"/>
                    </a:ext>
                  </a:extLst>
                </a:gridCol>
                <a:gridCol w="4294416">
                  <a:extLst>
                    <a:ext uri="{9D8B030D-6E8A-4147-A177-3AD203B41FA5}">
                      <a16:colId xmlns:a16="http://schemas.microsoft.com/office/drawing/2014/main" val="3400892807"/>
                    </a:ext>
                  </a:extLst>
                </a:gridCol>
              </a:tblGrid>
              <a:tr h="398326">
                <a:tc>
                  <a:txBody>
                    <a:bodyPr/>
                    <a:lstStyle/>
                    <a:p>
                      <a:pPr algn="ctr"/>
                      <a:r>
                        <a:rPr lang="en-US" dirty="0"/>
                        <a:t>Graph Properties(Undirected Graph)</a:t>
                      </a:r>
                    </a:p>
                  </a:txBody>
                  <a:tcPr/>
                </a:tc>
                <a:tc>
                  <a:txBody>
                    <a:bodyPr/>
                    <a:lstStyle/>
                    <a:p>
                      <a:pPr algn="ctr"/>
                      <a:r>
                        <a:rPr lang="en-US" dirty="0"/>
                        <a:t>Graph Properties(Directed Graph)</a:t>
                      </a:r>
                    </a:p>
                  </a:txBody>
                  <a:tcPr/>
                </a:tc>
                <a:extLst>
                  <a:ext uri="{0D108BD9-81ED-4DB2-BD59-A6C34878D82A}">
                    <a16:rowId xmlns:a16="http://schemas.microsoft.com/office/drawing/2014/main" val="1867530586"/>
                  </a:ext>
                </a:extLst>
              </a:tr>
              <a:tr h="398326">
                <a:tc>
                  <a:txBody>
                    <a:bodyPr/>
                    <a:lstStyle/>
                    <a:p>
                      <a:pPr algn="ctr"/>
                      <a:r>
                        <a:rPr lang="en-US" sz="1800" dirty="0"/>
                        <a:t>Degree(DD)</a:t>
                      </a:r>
                      <a:endParaRPr lang="en-US" dirty="0"/>
                    </a:p>
                  </a:txBody>
                  <a:tcPr/>
                </a:tc>
                <a:tc>
                  <a:txBody>
                    <a:bodyPr/>
                    <a:lstStyle/>
                    <a:p>
                      <a:pPr algn="ctr"/>
                      <a:r>
                        <a:rPr lang="en-US" dirty="0"/>
                        <a:t>In-degree(</a:t>
                      </a:r>
                      <a:r>
                        <a:rPr lang="en-US" dirty="0" err="1"/>
                        <a:t>InDD</a:t>
                      </a:r>
                      <a:r>
                        <a:rPr lang="en-US" dirty="0"/>
                        <a:t>)</a:t>
                      </a:r>
                    </a:p>
                  </a:txBody>
                  <a:tcPr/>
                </a:tc>
                <a:extLst>
                  <a:ext uri="{0D108BD9-81ED-4DB2-BD59-A6C34878D82A}">
                    <a16:rowId xmlns:a16="http://schemas.microsoft.com/office/drawing/2014/main" val="3192558638"/>
                  </a:ext>
                </a:extLst>
              </a:tr>
              <a:tr h="398326">
                <a:tc>
                  <a:txBody>
                    <a:bodyPr/>
                    <a:lstStyle/>
                    <a:p>
                      <a:pPr algn="ctr"/>
                      <a:r>
                        <a:rPr lang="en-US" dirty="0"/>
                        <a:t>Average neighbor degree(ANDD) </a:t>
                      </a:r>
                    </a:p>
                  </a:txBody>
                  <a:tcPr/>
                </a:tc>
                <a:tc>
                  <a:txBody>
                    <a:bodyPr/>
                    <a:lstStyle/>
                    <a:p>
                      <a:pPr algn="ctr"/>
                      <a:r>
                        <a:rPr lang="en-US" dirty="0"/>
                        <a:t>Out-degree(</a:t>
                      </a:r>
                      <a:r>
                        <a:rPr lang="en-US" dirty="0" err="1"/>
                        <a:t>OutDD</a:t>
                      </a:r>
                      <a:r>
                        <a:rPr lang="en-US" dirty="0"/>
                        <a:t>)</a:t>
                      </a:r>
                    </a:p>
                  </a:txBody>
                  <a:tcPr/>
                </a:tc>
                <a:extLst>
                  <a:ext uri="{0D108BD9-81ED-4DB2-BD59-A6C34878D82A}">
                    <a16:rowId xmlns:a16="http://schemas.microsoft.com/office/drawing/2014/main" val="2274078366"/>
                  </a:ext>
                </a:extLst>
              </a:tr>
              <a:tr h="398326">
                <a:tc>
                  <a:txBody>
                    <a:bodyPr/>
                    <a:lstStyle/>
                    <a:p>
                      <a:pPr algn="ctr"/>
                      <a:r>
                        <a:rPr lang="en-US" dirty="0"/>
                        <a:t>Degree centrality(DCD) </a:t>
                      </a:r>
                    </a:p>
                  </a:txBody>
                  <a:tcPr/>
                </a:tc>
                <a:tc>
                  <a:txBody>
                    <a:bodyPr/>
                    <a:lstStyle/>
                    <a:p>
                      <a:pPr algn="ctr"/>
                      <a:r>
                        <a:rPr lang="en-US" dirty="0"/>
                        <a:t>In degree centrality(</a:t>
                      </a:r>
                      <a:r>
                        <a:rPr lang="en-US" dirty="0" err="1"/>
                        <a:t>InCD</a:t>
                      </a:r>
                      <a:r>
                        <a:rPr lang="en-US" dirty="0"/>
                        <a:t>)</a:t>
                      </a:r>
                    </a:p>
                  </a:txBody>
                  <a:tcPr/>
                </a:tc>
                <a:extLst>
                  <a:ext uri="{0D108BD9-81ED-4DB2-BD59-A6C34878D82A}">
                    <a16:rowId xmlns:a16="http://schemas.microsoft.com/office/drawing/2014/main" val="566697458"/>
                  </a:ext>
                </a:extLst>
              </a:tr>
              <a:tr h="398326">
                <a:tc>
                  <a:txBody>
                    <a:bodyPr/>
                    <a:lstStyle/>
                    <a:p>
                      <a:pPr algn="ctr"/>
                      <a:r>
                        <a:rPr lang="en-US" dirty="0"/>
                        <a:t>Node betweenness centrality(NBCD) </a:t>
                      </a:r>
                    </a:p>
                  </a:txBody>
                  <a:tcPr/>
                </a:tc>
                <a:tc>
                  <a:txBody>
                    <a:bodyPr/>
                    <a:lstStyle/>
                    <a:p>
                      <a:pPr algn="ctr"/>
                      <a:r>
                        <a:rPr lang="en-US" dirty="0"/>
                        <a:t>Out degree centrality(</a:t>
                      </a:r>
                      <a:r>
                        <a:rPr lang="en-US" dirty="0" err="1"/>
                        <a:t>OutCD</a:t>
                      </a:r>
                      <a:r>
                        <a:rPr lang="en-US" dirty="0"/>
                        <a:t>)</a:t>
                      </a:r>
                    </a:p>
                  </a:txBody>
                  <a:tcPr/>
                </a:tc>
                <a:extLst>
                  <a:ext uri="{0D108BD9-81ED-4DB2-BD59-A6C34878D82A}">
                    <a16:rowId xmlns:a16="http://schemas.microsoft.com/office/drawing/2014/main" val="2617625129"/>
                  </a:ext>
                </a:extLst>
              </a:tr>
              <a:tr h="398326">
                <a:tc>
                  <a:txBody>
                    <a:bodyPr/>
                    <a:lstStyle/>
                    <a:p>
                      <a:pPr algn="ctr"/>
                      <a:r>
                        <a:rPr lang="en-US" dirty="0"/>
                        <a:t>Edge betweenness centrality(EBCD) </a:t>
                      </a:r>
                    </a:p>
                  </a:txBody>
                  <a:tcPr/>
                </a:tc>
                <a:tc>
                  <a:txBody>
                    <a:bodyPr/>
                    <a:lstStyle/>
                    <a:p>
                      <a:pPr algn="ctr"/>
                      <a:r>
                        <a:rPr lang="en-US" dirty="0"/>
                        <a:t>Average neighbor degree(ANDD)</a:t>
                      </a:r>
                    </a:p>
                  </a:txBody>
                  <a:tcPr/>
                </a:tc>
                <a:extLst>
                  <a:ext uri="{0D108BD9-81ED-4DB2-BD59-A6C34878D82A}">
                    <a16:rowId xmlns:a16="http://schemas.microsoft.com/office/drawing/2014/main" val="1511525554"/>
                  </a:ext>
                </a:extLst>
              </a:tr>
              <a:tr h="398326">
                <a:tc>
                  <a:txBody>
                    <a:bodyPr/>
                    <a:lstStyle/>
                    <a:p>
                      <a:pPr algn="ctr"/>
                      <a:r>
                        <a:rPr lang="en-US" dirty="0"/>
                        <a:t>Local clustering coefficient(LCCD)</a:t>
                      </a:r>
                    </a:p>
                  </a:txBody>
                  <a:tcPr/>
                </a:tc>
                <a:tc>
                  <a:txBody>
                    <a:bodyPr/>
                    <a:lstStyle/>
                    <a:p>
                      <a:pPr algn="ctr"/>
                      <a:r>
                        <a:rPr lang="en-US" dirty="0"/>
                        <a:t>Node betweenness centrality(NBCD) </a:t>
                      </a:r>
                    </a:p>
                  </a:txBody>
                  <a:tcPr/>
                </a:tc>
                <a:extLst>
                  <a:ext uri="{0D108BD9-81ED-4DB2-BD59-A6C34878D82A}">
                    <a16:rowId xmlns:a16="http://schemas.microsoft.com/office/drawing/2014/main" val="231323998"/>
                  </a:ext>
                </a:extLst>
              </a:tr>
              <a:tr h="398326">
                <a:tc>
                  <a:txBody>
                    <a:bodyPr/>
                    <a:lstStyle/>
                    <a:p>
                      <a:pPr algn="ctr"/>
                      <a:r>
                        <a:rPr lang="en-US" dirty="0"/>
                        <a:t>Closeness centrality(CCD) </a:t>
                      </a:r>
                    </a:p>
                  </a:txBody>
                  <a:tcPr/>
                </a:tc>
                <a:tc>
                  <a:txBody>
                    <a:bodyPr/>
                    <a:lstStyle/>
                    <a:p>
                      <a:pPr algn="ctr"/>
                      <a:r>
                        <a:rPr lang="en-US" dirty="0"/>
                        <a:t>Edge betweenness centrality(EBCD)</a:t>
                      </a:r>
                    </a:p>
                  </a:txBody>
                  <a:tcPr/>
                </a:tc>
                <a:extLst>
                  <a:ext uri="{0D108BD9-81ED-4DB2-BD59-A6C34878D82A}">
                    <a16:rowId xmlns:a16="http://schemas.microsoft.com/office/drawing/2014/main" val="4222422204"/>
                  </a:ext>
                </a:extLst>
              </a:tr>
              <a:tr h="398326">
                <a:tc>
                  <a:txBody>
                    <a:bodyPr/>
                    <a:lstStyle/>
                    <a:p>
                      <a:pPr algn="ctr"/>
                      <a:r>
                        <a:rPr lang="en-US" dirty="0"/>
                        <a:t>Eigenvector centrality(EVCD)</a:t>
                      </a:r>
                    </a:p>
                  </a:txBody>
                  <a:tcPr/>
                </a:tc>
                <a:tc>
                  <a:txBody>
                    <a:bodyPr/>
                    <a:lstStyle/>
                    <a:p>
                      <a:pPr algn="ctr"/>
                      <a:r>
                        <a:rPr lang="en-US" dirty="0"/>
                        <a:t>Closeness centrality(CCD)</a:t>
                      </a:r>
                    </a:p>
                  </a:txBody>
                  <a:tcPr/>
                </a:tc>
                <a:extLst>
                  <a:ext uri="{0D108BD9-81ED-4DB2-BD59-A6C34878D82A}">
                    <a16:rowId xmlns:a16="http://schemas.microsoft.com/office/drawing/2014/main" val="833058428"/>
                  </a:ext>
                </a:extLst>
              </a:tr>
              <a:tr h="398326">
                <a:tc>
                  <a:txBody>
                    <a:bodyPr/>
                    <a:lstStyle/>
                    <a:p>
                      <a:pPr algn="ctr"/>
                      <a:endParaRPr lang="en-US"/>
                    </a:p>
                  </a:txBody>
                  <a:tcPr/>
                </a:tc>
                <a:tc>
                  <a:txBody>
                    <a:bodyPr/>
                    <a:lstStyle/>
                    <a:p>
                      <a:pPr algn="ctr"/>
                      <a:r>
                        <a:rPr lang="en-US" dirty="0"/>
                        <a:t>Eigenvector centrality(EVCD)</a:t>
                      </a:r>
                    </a:p>
                  </a:txBody>
                  <a:tcPr/>
                </a:tc>
                <a:extLst>
                  <a:ext uri="{0D108BD9-81ED-4DB2-BD59-A6C34878D82A}">
                    <a16:rowId xmlns:a16="http://schemas.microsoft.com/office/drawing/2014/main" val="3692051615"/>
                  </a:ext>
                </a:extLst>
              </a:tr>
            </a:tbl>
          </a:graphicData>
        </a:graphic>
      </p:graphicFrame>
    </p:spTree>
    <p:extLst>
      <p:ext uri="{BB962C8B-B14F-4D97-AF65-F5344CB8AC3E}">
        <p14:creationId xmlns:p14="http://schemas.microsoft.com/office/powerpoint/2010/main" val="42948674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Methodology</a:t>
            </a:r>
          </a:p>
        </p:txBody>
      </p:sp>
      <p:sp>
        <p:nvSpPr>
          <p:cNvPr id="3" name="Content Placeholder 2"/>
          <p:cNvSpPr>
            <a:spLocks noGrp="1"/>
          </p:cNvSpPr>
          <p:nvPr>
            <p:ph idx="1"/>
          </p:nvPr>
        </p:nvSpPr>
        <p:spPr>
          <a:xfrm>
            <a:off x="686248" y="1595890"/>
            <a:ext cx="8000552" cy="3950721"/>
          </a:xfrm>
        </p:spPr>
        <p:txBody>
          <a:bodyPr/>
          <a:lstStyle/>
          <a:p>
            <a:r>
              <a:rPr lang="en-US" dirty="0"/>
              <a:t>Visual comparison</a:t>
            </a:r>
          </a:p>
          <a:p>
            <a:endParaRPr lang="en-US" dirty="0"/>
          </a:p>
        </p:txBody>
      </p:sp>
      <p:sp>
        <p:nvSpPr>
          <p:cNvPr id="4" name="Rounded Rectangle 3"/>
          <p:cNvSpPr/>
          <p:nvPr/>
        </p:nvSpPr>
        <p:spPr>
          <a:xfrm>
            <a:off x="229049" y="2855343"/>
            <a:ext cx="1392718" cy="862642"/>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Original Graph</a:t>
            </a:r>
          </a:p>
        </p:txBody>
      </p:sp>
      <p:sp>
        <p:nvSpPr>
          <p:cNvPr id="5" name="Rounded Rectangle 4"/>
          <p:cNvSpPr/>
          <p:nvPr/>
        </p:nvSpPr>
        <p:spPr>
          <a:xfrm>
            <a:off x="1837426" y="2838090"/>
            <a:ext cx="1751162" cy="862642"/>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Visualize it in Gephi with decorations</a:t>
            </a:r>
          </a:p>
        </p:txBody>
      </p:sp>
      <p:sp>
        <p:nvSpPr>
          <p:cNvPr id="6" name="Rounded Rectangle 5"/>
          <p:cNvSpPr/>
          <p:nvPr/>
        </p:nvSpPr>
        <p:spPr>
          <a:xfrm>
            <a:off x="3804247" y="2838090"/>
            <a:ext cx="1380226" cy="862642"/>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Save decorated graph</a:t>
            </a:r>
          </a:p>
        </p:txBody>
      </p:sp>
      <p:sp>
        <p:nvSpPr>
          <p:cNvPr id="7" name="Rounded Rectangle 6"/>
          <p:cNvSpPr/>
          <p:nvPr/>
        </p:nvSpPr>
        <p:spPr>
          <a:xfrm>
            <a:off x="5400132" y="2812210"/>
            <a:ext cx="1621767" cy="845389"/>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Sampling on decorated graph</a:t>
            </a:r>
          </a:p>
        </p:txBody>
      </p:sp>
      <p:pic>
        <p:nvPicPr>
          <p:cNvPr id="10" name="Content Placeholder 8" descr="H:\Desktop\OverallGraph.jpg"/>
          <p:cNvPicPr>
            <a:picLocks/>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837426" y="3918460"/>
            <a:ext cx="1656272" cy="1020161"/>
          </a:xfrm>
          <a:prstGeom prst="rect">
            <a:avLst/>
          </a:prstGeom>
          <a:noFill/>
          <a:ln>
            <a:noFill/>
          </a:ln>
        </p:spPr>
      </p:pic>
      <p:grpSp>
        <p:nvGrpSpPr>
          <p:cNvPr id="24" name="Group 23"/>
          <p:cNvGrpSpPr/>
          <p:nvPr/>
        </p:nvGrpSpPr>
        <p:grpSpPr>
          <a:xfrm>
            <a:off x="7254174" y="1869084"/>
            <a:ext cx="1863306" cy="2794892"/>
            <a:chOff x="7237558" y="1600202"/>
            <a:chExt cx="1863306" cy="2794892"/>
          </a:xfrm>
        </p:grpSpPr>
        <p:pic>
          <p:nvPicPr>
            <p:cNvPr id="11" name="Picture 10" descr="C:\Users\fz56\GResearchFiles\Graduation\PreliminaryExam\Questions and Answers\Swan\RandomEdge.jpg"/>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7410091" y="1992700"/>
              <a:ext cx="1578634" cy="862643"/>
            </a:xfrm>
            <a:prstGeom prst="rect">
              <a:avLst/>
            </a:prstGeom>
            <a:noFill/>
            <a:ln>
              <a:noFill/>
            </a:ln>
          </p:spPr>
        </p:pic>
        <p:pic>
          <p:nvPicPr>
            <p:cNvPr id="12" name="Picture 11" descr="C:\Users\fz56\GResearchFiles\Graduation\PreliminaryExam\Questions and Answers\Swan\RandomNode.jpg"/>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7401465" y="2994769"/>
              <a:ext cx="1578634" cy="923691"/>
            </a:xfrm>
            <a:prstGeom prst="rect">
              <a:avLst/>
            </a:prstGeom>
            <a:noFill/>
            <a:ln>
              <a:noFill/>
            </a:ln>
          </p:spPr>
        </p:pic>
        <p:sp>
          <p:nvSpPr>
            <p:cNvPr id="14" name="TextBox 13"/>
            <p:cNvSpPr txBox="1"/>
            <p:nvPr/>
          </p:nvSpPr>
          <p:spPr>
            <a:xfrm>
              <a:off x="7841095" y="3714293"/>
              <a:ext cx="699373" cy="677108"/>
            </a:xfrm>
            <a:prstGeom prst="rect">
              <a:avLst/>
            </a:prstGeom>
            <a:noFill/>
          </p:spPr>
          <p:txBody>
            <a:bodyPr wrap="square" rtlCol="0">
              <a:spAutoFit/>
            </a:bodyPr>
            <a:lstStyle/>
            <a:p>
              <a:r>
                <a:rPr lang="en-US" sz="3800" dirty="0">
                  <a:solidFill>
                    <a:srgbClr val="800000"/>
                  </a:solidFill>
                </a:rPr>
                <a:t>…</a:t>
              </a:r>
            </a:p>
          </p:txBody>
        </p:sp>
        <p:sp>
          <p:nvSpPr>
            <p:cNvPr id="15" name="Rounded Rectangle 14"/>
            <p:cNvSpPr/>
            <p:nvPr/>
          </p:nvSpPr>
          <p:spPr>
            <a:xfrm>
              <a:off x="7237558" y="1600202"/>
              <a:ext cx="1863306" cy="2794892"/>
            </a:xfrm>
            <a:prstGeom prst="roundRect">
              <a:avLst/>
            </a:prstGeom>
            <a:noFill/>
            <a:ln w="28575"/>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6" name="Right Arrow 15"/>
          <p:cNvSpPr/>
          <p:nvPr/>
        </p:nvSpPr>
        <p:spPr>
          <a:xfrm>
            <a:off x="1621767" y="3234904"/>
            <a:ext cx="215659" cy="112145"/>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ight Arrow 16"/>
          <p:cNvSpPr/>
          <p:nvPr/>
        </p:nvSpPr>
        <p:spPr>
          <a:xfrm>
            <a:off x="3579960" y="3230591"/>
            <a:ext cx="215659" cy="112145"/>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ight Arrow 17"/>
          <p:cNvSpPr/>
          <p:nvPr/>
        </p:nvSpPr>
        <p:spPr>
          <a:xfrm>
            <a:off x="5184473" y="3213338"/>
            <a:ext cx="215659" cy="112145"/>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ight Arrow 18"/>
          <p:cNvSpPr/>
          <p:nvPr/>
        </p:nvSpPr>
        <p:spPr>
          <a:xfrm>
            <a:off x="7021896" y="3213337"/>
            <a:ext cx="215659" cy="112145"/>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TextBox 20"/>
          <p:cNvSpPr txBox="1"/>
          <p:nvPr/>
        </p:nvSpPr>
        <p:spPr>
          <a:xfrm>
            <a:off x="370936" y="3994030"/>
            <a:ext cx="1250831" cy="923330"/>
          </a:xfrm>
          <a:prstGeom prst="rect">
            <a:avLst/>
          </a:prstGeom>
          <a:noFill/>
        </p:spPr>
        <p:txBody>
          <a:bodyPr wrap="square" rtlCol="0">
            <a:spAutoFit/>
          </a:bodyPr>
          <a:lstStyle/>
          <a:p>
            <a:r>
              <a:rPr lang="en-US" dirty="0"/>
              <a:t>.graphml</a:t>
            </a:r>
          </a:p>
          <a:p>
            <a:r>
              <a:rPr lang="en-US" dirty="0"/>
              <a:t>.edges</a:t>
            </a:r>
          </a:p>
          <a:p>
            <a:r>
              <a:rPr lang="en-US" dirty="0"/>
              <a:t>.csv</a:t>
            </a:r>
          </a:p>
        </p:txBody>
      </p:sp>
      <p:sp>
        <p:nvSpPr>
          <p:cNvPr id="22" name="TextBox 21"/>
          <p:cNvSpPr txBox="1"/>
          <p:nvPr/>
        </p:nvSpPr>
        <p:spPr>
          <a:xfrm>
            <a:off x="3830129" y="3809999"/>
            <a:ext cx="1250831" cy="923330"/>
          </a:xfrm>
          <a:prstGeom prst="rect">
            <a:avLst/>
          </a:prstGeom>
          <a:noFill/>
        </p:spPr>
        <p:txBody>
          <a:bodyPr wrap="square" rtlCol="0">
            <a:spAutoFit/>
          </a:bodyPr>
          <a:lstStyle/>
          <a:p>
            <a:r>
              <a:rPr lang="en-US" dirty="0"/>
              <a:t>.graphml</a:t>
            </a:r>
          </a:p>
          <a:p>
            <a:r>
              <a:rPr lang="en-US" dirty="0"/>
              <a:t>.edges</a:t>
            </a:r>
          </a:p>
          <a:p>
            <a:r>
              <a:rPr lang="en-US" dirty="0"/>
              <a:t>.csv</a:t>
            </a:r>
          </a:p>
        </p:txBody>
      </p:sp>
      <p:sp>
        <p:nvSpPr>
          <p:cNvPr id="23" name="TextBox 22"/>
          <p:cNvSpPr txBox="1"/>
          <p:nvPr/>
        </p:nvSpPr>
        <p:spPr>
          <a:xfrm>
            <a:off x="5546783" y="3697857"/>
            <a:ext cx="1250831" cy="1138773"/>
          </a:xfrm>
          <a:prstGeom prst="rect">
            <a:avLst/>
          </a:prstGeom>
          <a:noFill/>
        </p:spPr>
        <p:txBody>
          <a:bodyPr wrap="square" rtlCol="0">
            <a:spAutoFit/>
          </a:bodyPr>
          <a:lstStyle/>
          <a:p>
            <a:r>
              <a:rPr lang="en-US" sz="1600" dirty="0"/>
              <a:t>RN</a:t>
            </a:r>
          </a:p>
          <a:p>
            <a:r>
              <a:rPr lang="en-US" sz="1600" dirty="0"/>
              <a:t>RE</a:t>
            </a:r>
          </a:p>
          <a:p>
            <a:r>
              <a:rPr lang="en-US" sz="3600" dirty="0"/>
              <a:t>…</a:t>
            </a:r>
          </a:p>
        </p:txBody>
      </p:sp>
    </p:spTree>
    <p:extLst>
      <p:ext uri="{BB962C8B-B14F-4D97-AF65-F5344CB8AC3E}">
        <p14:creationId xmlns:p14="http://schemas.microsoft.com/office/powerpoint/2010/main" val="14802127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Graph Datasets</a:t>
            </a:r>
          </a:p>
        </p:txBody>
      </p:sp>
      <p:graphicFrame>
        <p:nvGraphicFramePr>
          <p:cNvPr id="7" name="Table 6"/>
          <p:cNvGraphicFramePr>
            <a:graphicFrameLocks noGrp="1"/>
          </p:cNvGraphicFramePr>
          <p:nvPr>
            <p:extLst/>
          </p:nvPr>
        </p:nvGraphicFramePr>
        <p:xfrm>
          <a:off x="480060" y="1634808"/>
          <a:ext cx="8206740" cy="3703320"/>
        </p:xfrm>
        <a:graphic>
          <a:graphicData uri="http://schemas.openxmlformats.org/drawingml/2006/table">
            <a:tbl>
              <a:tblPr firstRow="1" firstCol="1" bandRow="1">
                <a:tableStyleId>{5C22544A-7EE6-4342-B048-85BDC9FD1C3A}</a:tableStyleId>
              </a:tblPr>
              <a:tblGrid>
                <a:gridCol w="1641348">
                  <a:extLst>
                    <a:ext uri="{9D8B030D-6E8A-4147-A177-3AD203B41FA5}">
                      <a16:colId xmlns:a16="http://schemas.microsoft.com/office/drawing/2014/main" val="20000"/>
                    </a:ext>
                  </a:extLst>
                </a:gridCol>
                <a:gridCol w="1641348">
                  <a:extLst>
                    <a:ext uri="{9D8B030D-6E8A-4147-A177-3AD203B41FA5}">
                      <a16:colId xmlns:a16="http://schemas.microsoft.com/office/drawing/2014/main" val="20001"/>
                    </a:ext>
                  </a:extLst>
                </a:gridCol>
                <a:gridCol w="1641348">
                  <a:extLst>
                    <a:ext uri="{9D8B030D-6E8A-4147-A177-3AD203B41FA5}">
                      <a16:colId xmlns:a16="http://schemas.microsoft.com/office/drawing/2014/main" val="20002"/>
                    </a:ext>
                  </a:extLst>
                </a:gridCol>
                <a:gridCol w="1641348">
                  <a:extLst>
                    <a:ext uri="{9D8B030D-6E8A-4147-A177-3AD203B41FA5}">
                      <a16:colId xmlns:a16="http://schemas.microsoft.com/office/drawing/2014/main" val="20003"/>
                    </a:ext>
                  </a:extLst>
                </a:gridCol>
                <a:gridCol w="1641348">
                  <a:extLst>
                    <a:ext uri="{9D8B030D-6E8A-4147-A177-3AD203B41FA5}">
                      <a16:colId xmlns:a16="http://schemas.microsoft.com/office/drawing/2014/main" val="20004"/>
                    </a:ext>
                  </a:extLst>
                </a:gridCol>
              </a:tblGrid>
              <a:tr h="404477">
                <a:tc>
                  <a:txBody>
                    <a:bodyPr/>
                    <a:lstStyle/>
                    <a:p>
                      <a:pPr marL="0" marR="0" algn="ctr">
                        <a:lnSpc>
                          <a:spcPct val="150000"/>
                        </a:lnSpc>
                        <a:spcBef>
                          <a:spcPts val="200"/>
                        </a:spcBef>
                        <a:spcAft>
                          <a:spcPts val="200"/>
                        </a:spcAft>
                      </a:pPr>
                      <a:r>
                        <a:rPr lang="en-US" sz="1800" dirty="0">
                          <a:effectLst/>
                        </a:rPr>
                        <a:t>Dataset</a:t>
                      </a:r>
                      <a:endParaRPr lang="en-US" sz="1800" dirty="0">
                        <a:effectLst/>
                        <a:latin typeface="Times New Roman" panose="02020603050405020304" pitchFamily="18" charset="0"/>
                        <a:ea typeface="SimSun" panose="02010600030101010101" pitchFamily="2" charset="-122"/>
                      </a:endParaRPr>
                    </a:p>
                  </a:txBody>
                  <a:tcPr marL="68580" marR="68580" marT="0" marB="0"/>
                </a:tc>
                <a:tc>
                  <a:txBody>
                    <a:bodyPr/>
                    <a:lstStyle/>
                    <a:p>
                      <a:pPr marL="0" marR="0" algn="ctr">
                        <a:lnSpc>
                          <a:spcPct val="150000"/>
                        </a:lnSpc>
                        <a:spcBef>
                          <a:spcPts val="200"/>
                        </a:spcBef>
                        <a:spcAft>
                          <a:spcPts val="200"/>
                        </a:spcAft>
                      </a:pPr>
                      <a:r>
                        <a:rPr lang="en-US" sz="1800" dirty="0">
                          <a:effectLst/>
                        </a:rPr>
                        <a:t>Graph Type</a:t>
                      </a:r>
                      <a:endParaRPr lang="en-US" sz="1800" dirty="0">
                        <a:effectLst/>
                        <a:latin typeface="Times New Roman" panose="02020603050405020304" pitchFamily="18" charset="0"/>
                        <a:ea typeface="SimSun" panose="02010600030101010101" pitchFamily="2" charset="-122"/>
                      </a:endParaRPr>
                    </a:p>
                  </a:txBody>
                  <a:tcPr marL="68580" marR="68580" marT="0" marB="0"/>
                </a:tc>
                <a:tc>
                  <a:txBody>
                    <a:bodyPr/>
                    <a:lstStyle/>
                    <a:p>
                      <a:pPr marL="0" marR="0" algn="ctr">
                        <a:lnSpc>
                          <a:spcPct val="150000"/>
                        </a:lnSpc>
                        <a:spcBef>
                          <a:spcPts val="200"/>
                        </a:spcBef>
                        <a:spcAft>
                          <a:spcPts val="200"/>
                        </a:spcAft>
                      </a:pPr>
                      <a:r>
                        <a:rPr lang="en-US" sz="1800" dirty="0">
                          <a:effectLst/>
                        </a:rPr>
                        <a:t>Model</a:t>
                      </a:r>
                      <a:endParaRPr lang="en-US" sz="1800" dirty="0">
                        <a:effectLst/>
                        <a:latin typeface="Times New Roman" panose="02020603050405020304" pitchFamily="18" charset="0"/>
                        <a:ea typeface="SimSun" panose="02010600030101010101" pitchFamily="2" charset="-122"/>
                      </a:endParaRPr>
                    </a:p>
                  </a:txBody>
                  <a:tcPr marL="68580" marR="68580" marT="0" marB="0"/>
                </a:tc>
                <a:tc>
                  <a:txBody>
                    <a:bodyPr/>
                    <a:lstStyle/>
                    <a:p>
                      <a:pPr marL="0" marR="0" algn="ctr">
                        <a:lnSpc>
                          <a:spcPct val="150000"/>
                        </a:lnSpc>
                        <a:spcBef>
                          <a:spcPts val="200"/>
                        </a:spcBef>
                        <a:spcAft>
                          <a:spcPts val="200"/>
                        </a:spcAft>
                      </a:pPr>
                      <a:r>
                        <a:rPr lang="en-US" sz="1800" dirty="0">
                          <a:effectLst/>
                        </a:rPr>
                        <a:t># Vertices</a:t>
                      </a:r>
                      <a:endParaRPr lang="en-US" sz="1800" dirty="0">
                        <a:effectLst/>
                        <a:latin typeface="Times New Roman" panose="02020603050405020304" pitchFamily="18" charset="0"/>
                        <a:ea typeface="SimSun" panose="02010600030101010101" pitchFamily="2" charset="-122"/>
                      </a:endParaRPr>
                    </a:p>
                  </a:txBody>
                  <a:tcPr marL="68580" marR="68580" marT="0" marB="0"/>
                </a:tc>
                <a:tc>
                  <a:txBody>
                    <a:bodyPr/>
                    <a:lstStyle/>
                    <a:p>
                      <a:pPr marL="0" marR="0" algn="ctr">
                        <a:lnSpc>
                          <a:spcPct val="150000"/>
                        </a:lnSpc>
                        <a:spcBef>
                          <a:spcPts val="200"/>
                        </a:spcBef>
                        <a:spcAft>
                          <a:spcPts val="200"/>
                        </a:spcAft>
                      </a:pPr>
                      <a:r>
                        <a:rPr lang="en-US" sz="1800" dirty="0">
                          <a:effectLst/>
                        </a:rPr>
                        <a:t># Edges</a:t>
                      </a:r>
                      <a:endParaRPr lang="en-US" sz="1800" dirty="0">
                        <a:effectLst/>
                        <a:latin typeface="Times New Roman" panose="02020603050405020304" pitchFamily="18" charset="0"/>
                        <a:ea typeface="SimSun" panose="02010600030101010101" pitchFamily="2" charset="-122"/>
                      </a:endParaRPr>
                    </a:p>
                  </a:txBody>
                  <a:tcPr marL="68580" marR="68580" marT="0" marB="0"/>
                </a:tc>
                <a:extLst>
                  <a:ext uri="{0D108BD9-81ED-4DB2-BD59-A6C34878D82A}">
                    <a16:rowId xmlns:a16="http://schemas.microsoft.com/office/drawing/2014/main" val="10000"/>
                  </a:ext>
                </a:extLst>
              </a:tr>
              <a:tr h="404477">
                <a:tc>
                  <a:txBody>
                    <a:bodyPr/>
                    <a:lstStyle/>
                    <a:p>
                      <a:pPr marL="0" marR="0" algn="ctr">
                        <a:lnSpc>
                          <a:spcPct val="150000"/>
                        </a:lnSpc>
                        <a:spcBef>
                          <a:spcPts val="200"/>
                        </a:spcBef>
                        <a:spcAft>
                          <a:spcPts val="200"/>
                        </a:spcAft>
                      </a:pPr>
                      <a:r>
                        <a:rPr lang="en-US" sz="1800" dirty="0">
                          <a:effectLst/>
                        </a:rPr>
                        <a:t>Random </a:t>
                      </a:r>
                      <a:endParaRPr lang="en-US" sz="1800" dirty="0">
                        <a:effectLst/>
                        <a:latin typeface="Times New Roman" panose="02020603050405020304" pitchFamily="18" charset="0"/>
                        <a:ea typeface="SimSun" panose="02010600030101010101" pitchFamily="2" charset="-122"/>
                      </a:endParaRPr>
                    </a:p>
                  </a:txBody>
                  <a:tcPr marL="68580" marR="68580" marT="0" marB="0"/>
                </a:tc>
                <a:tc>
                  <a:txBody>
                    <a:bodyPr/>
                    <a:lstStyle/>
                    <a:p>
                      <a:pPr marL="0" marR="0" algn="ctr">
                        <a:lnSpc>
                          <a:spcPct val="150000"/>
                        </a:lnSpc>
                        <a:spcBef>
                          <a:spcPts val="200"/>
                        </a:spcBef>
                        <a:spcAft>
                          <a:spcPts val="200"/>
                        </a:spcAft>
                      </a:pPr>
                      <a:r>
                        <a:rPr lang="en-US" sz="1800" dirty="0">
                          <a:effectLst/>
                        </a:rPr>
                        <a:t>Directed </a:t>
                      </a:r>
                      <a:endParaRPr lang="en-US" sz="1800" dirty="0">
                        <a:effectLst/>
                        <a:latin typeface="Times New Roman" panose="02020603050405020304" pitchFamily="18" charset="0"/>
                        <a:ea typeface="SimSun" panose="02010600030101010101" pitchFamily="2" charset="-122"/>
                      </a:endParaRPr>
                    </a:p>
                  </a:txBody>
                  <a:tcPr marL="68580" marR="68580" marT="0" marB="0"/>
                </a:tc>
                <a:tc>
                  <a:txBody>
                    <a:bodyPr/>
                    <a:lstStyle/>
                    <a:p>
                      <a:pPr marL="0" marR="0" algn="ctr">
                        <a:lnSpc>
                          <a:spcPct val="150000"/>
                        </a:lnSpc>
                        <a:spcBef>
                          <a:spcPts val="200"/>
                        </a:spcBef>
                        <a:spcAft>
                          <a:spcPts val="200"/>
                        </a:spcAft>
                      </a:pPr>
                      <a:r>
                        <a:rPr lang="en-US" sz="1800">
                          <a:effectLst/>
                        </a:rPr>
                        <a:t>Model</a:t>
                      </a:r>
                      <a:endParaRPr lang="en-US" sz="1800">
                        <a:effectLst/>
                        <a:latin typeface="Times New Roman" panose="02020603050405020304" pitchFamily="18" charset="0"/>
                        <a:ea typeface="SimSun" panose="02010600030101010101" pitchFamily="2" charset="-122"/>
                      </a:endParaRPr>
                    </a:p>
                  </a:txBody>
                  <a:tcPr marL="68580" marR="68580" marT="0" marB="0"/>
                </a:tc>
                <a:tc>
                  <a:txBody>
                    <a:bodyPr/>
                    <a:lstStyle/>
                    <a:p>
                      <a:pPr marL="0" marR="0" algn="ctr">
                        <a:lnSpc>
                          <a:spcPct val="150000"/>
                        </a:lnSpc>
                        <a:spcBef>
                          <a:spcPts val="200"/>
                        </a:spcBef>
                        <a:spcAft>
                          <a:spcPts val="200"/>
                        </a:spcAft>
                      </a:pPr>
                      <a:r>
                        <a:rPr lang="en-US" sz="1800" dirty="0">
                          <a:effectLst/>
                        </a:rPr>
                        <a:t>10,000</a:t>
                      </a:r>
                      <a:endParaRPr lang="en-US" sz="1800" dirty="0">
                        <a:effectLst/>
                        <a:latin typeface="Times New Roman" panose="02020603050405020304" pitchFamily="18" charset="0"/>
                        <a:ea typeface="SimSun" panose="02010600030101010101" pitchFamily="2" charset="-122"/>
                      </a:endParaRPr>
                    </a:p>
                  </a:txBody>
                  <a:tcPr marL="68580" marR="68580" marT="0" marB="0"/>
                </a:tc>
                <a:tc>
                  <a:txBody>
                    <a:bodyPr/>
                    <a:lstStyle/>
                    <a:p>
                      <a:pPr marL="0" marR="0" algn="ctr">
                        <a:lnSpc>
                          <a:spcPct val="150000"/>
                        </a:lnSpc>
                        <a:spcBef>
                          <a:spcPts val="200"/>
                        </a:spcBef>
                        <a:spcAft>
                          <a:spcPts val="200"/>
                        </a:spcAft>
                      </a:pPr>
                      <a:r>
                        <a:rPr lang="en-US" sz="1800" dirty="0">
                          <a:effectLst/>
                        </a:rPr>
                        <a:t>100,246</a:t>
                      </a:r>
                      <a:endParaRPr lang="en-US" sz="1800" dirty="0">
                        <a:effectLst/>
                        <a:latin typeface="Times New Roman" panose="02020603050405020304" pitchFamily="18" charset="0"/>
                        <a:ea typeface="SimSun" panose="02010600030101010101" pitchFamily="2" charset="-122"/>
                      </a:endParaRPr>
                    </a:p>
                  </a:txBody>
                  <a:tcPr marL="68580" marR="68580" marT="0" marB="0"/>
                </a:tc>
                <a:extLst>
                  <a:ext uri="{0D108BD9-81ED-4DB2-BD59-A6C34878D82A}">
                    <a16:rowId xmlns:a16="http://schemas.microsoft.com/office/drawing/2014/main" val="10001"/>
                  </a:ext>
                </a:extLst>
              </a:tr>
              <a:tr h="404477">
                <a:tc>
                  <a:txBody>
                    <a:bodyPr/>
                    <a:lstStyle/>
                    <a:p>
                      <a:pPr marL="0" marR="0" algn="ctr">
                        <a:lnSpc>
                          <a:spcPct val="150000"/>
                        </a:lnSpc>
                        <a:spcBef>
                          <a:spcPts val="200"/>
                        </a:spcBef>
                        <a:spcAft>
                          <a:spcPts val="200"/>
                        </a:spcAft>
                      </a:pPr>
                      <a:r>
                        <a:rPr lang="en-US" sz="1800" dirty="0">
                          <a:effectLst/>
                        </a:rPr>
                        <a:t>Small-World </a:t>
                      </a:r>
                      <a:endParaRPr lang="en-US" sz="1800" dirty="0">
                        <a:effectLst/>
                        <a:latin typeface="Times New Roman" panose="02020603050405020304" pitchFamily="18" charset="0"/>
                        <a:ea typeface="SimSun" panose="02010600030101010101" pitchFamily="2" charset="-122"/>
                      </a:endParaRPr>
                    </a:p>
                  </a:txBody>
                  <a:tcPr marL="68580" marR="68580" marT="0" marB="0"/>
                </a:tc>
                <a:tc>
                  <a:txBody>
                    <a:bodyPr/>
                    <a:lstStyle/>
                    <a:p>
                      <a:pPr marL="0" marR="0" algn="ctr">
                        <a:lnSpc>
                          <a:spcPct val="150000"/>
                        </a:lnSpc>
                        <a:spcBef>
                          <a:spcPts val="200"/>
                        </a:spcBef>
                        <a:spcAft>
                          <a:spcPts val="200"/>
                        </a:spcAft>
                      </a:pPr>
                      <a:r>
                        <a:rPr lang="en-US" sz="1800" dirty="0">
                          <a:effectLst/>
                        </a:rPr>
                        <a:t>Undirected </a:t>
                      </a:r>
                      <a:endParaRPr lang="en-US" sz="1800" dirty="0">
                        <a:effectLst/>
                        <a:latin typeface="Times New Roman" panose="02020603050405020304" pitchFamily="18" charset="0"/>
                        <a:ea typeface="SimSun" panose="02010600030101010101" pitchFamily="2" charset="-122"/>
                      </a:endParaRPr>
                    </a:p>
                  </a:txBody>
                  <a:tcPr marL="68580" marR="68580" marT="0" marB="0"/>
                </a:tc>
                <a:tc>
                  <a:txBody>
                    <a:bodyPr/>
                    <a:lstStyle/>
                    <a:p>
                      <a:pPr marL="0" marR="0" algn="ctr">
                        <a:lnSpc>
                          <a:spcPct val="150000"/>
                        </a:lnSpc>
                        <a:spcBef>
                          <a:spcPts val="200"/>
                        </a:spcBef>
                        <a:spcAft>
                          <a:spcPts val="200"/>
                        </a:spcAft>
                      </a:pPr>
                      <a:r>
                        <a:rPr lang="en-US" sz="1800">
                          <a:effectLst/>
                        </a:rPr>
                        <a:t>Model</a:t>
                      </a:r>
                      <a:endParaRPr lang="en-US" sz="1800">
                        <a:effectLst/>
                        <a:latin typeface="Times New Roman" panose="02020603050405020304" pitchFamily="18" charset="0"/>
                        <a:ea typeface="SimSun" panose="02010600030101010101" pitchFamily="2" charset="-122"/>
                      </a:endParaRPr>
                    </a:p>
                  </a:txBody>
                  <a:tcPr marL="68580" marR="68580" marT="0" marB="0"/>
                </a:tc>
                <a:tc>
                  <a:txBody>
                    <a:bodyPr/>
                    <a:lstStyle/>
                    <a:p>
                      <a:pPr marL="0" marR="0" algn="ctr">
                        <a:lnSpc>
                          <a:spcPct val="150000"/>
                        </a:lnSpc>
                        <a:spcBef>
                          <a:spcPts val="200"/>
                        </a:spcBef>
                        <a:spcAft>
                          <a:spcPts val="200"/>
                        </a:spcAft>
                      </a:pPr>
                      <a:r>
                        <a:rPr lang="en-US" sz="1800" dirty="0">
                          <a:effectLst/>
                        </a:rPr>
                        <a:t>10,000</a:t>
                      </a:r>
                      <a:endParaRPr lang="en-US" sz="1800" dirty="0">
                        <a:effectLst/>
                        <a:latin typeface="Times New Roman" panose="02020603050405020304" pitchFamily="18" charset="0"/>
                        <a:ea typeface="SimSun" panose="02010600030101010101" pitchFamily="2" charset="-122"/>
                      </a:endParaRPr>
                    </a:p>
                  </a:txBody>
                  <a:tcPr marL="68580" marR="68580" marT="0" marB="0"/>
                </a:tc>
                <a:tc>
                  <a:txBody>
                    <a:bodyPr/>
                    <a:lstStyle/>
                    <a:p>
                      <a:pPr marL="0" marR="0" algn="ctr">
                        <a:lnSpc>
                          <a:spcPct val="150000"/>
                        </a:lnSpc>
                        <a:spcBef>
                          <a:spcPts val="200"/>
                        </a:spcBef>
                        <a:spcAft>
                          <a:spcPts val="200"/>
                        </a:spcAft>
                      </a:pPr>
                      <a:r>
                        <a:rPr lang="en-US" sz="1800" dirty="0">
                          <a:effectLst/>
                        </a:rPr>
                        <a:t>21,895</a:t>
                      </a:r>
                      <a:endParaRPr lang="en-US" sz="1800" dirty="0">
                        <a:effectLst/>
                        <a:latin typeface="Times New Roman" panose="02020603050405020304" pitchFamily="18" charset="0"/>
                        <a:ea typeface="SimSun" panose="02010600030101010101" pitchFamily="2" charset="-122"/>
                      </a:endParaRPr>
                    </a:p>
                  </a:txBody>
                  <a:tcPr marL="68580" marR="68580" marT="0" marB="0"/>
                </a:tc>
                <a:extLst>
                  <a:ext uri="{0D108BD9-81ED-4DB2-BD59-A6C34878D82A}">
                    <a16:rowId xmlns:a16="http://schemas.microsoft.com/office/drawing/2014/main" val="10002"/>
                  </a:ext>
                </a:extLst>
              </a:tr>
              <a:tr h="404477">
                <a:tc>
                  <a:txBody>
                    <a:bodyPr/>
                    <a:lstStyle/>
                    <a:p>
                      <a:pPr marL="0" marR="0" algn="ctr">
                        <a:lnSpc>
                          <a:spcPct val="150000"/>
                        </a:lnSpc>
                        <a:spcBef>
                          <a:spcPts val="200"/>
                        </a:spcBef>
                        <a:spcAft>
                          <a:spcPts val="200"/>
                        </a:spcAft>
                      </a:pPr>
                      <a:r>
                        <a:rPr lang="en-US" sz="1800" dirty="0">
                          <a:effectLst/>
                        </a:rPr>
                        <a:t>Scale-Free </a:t>
                      </a:r>
                      <a:endParaRPr lang="en-US" sz="1800" dirty="0">
                        <a:effectLst/>
                        <a:latin typeface="Times New Roman" panose="02020603050405020304" pitchFamily="18" charset="0"/>
                        <a:ea typeface="SimSun" panose="02010600030101010101" pitchFamily="2" charset="-122"/>
                      </a:endParaRPr>
                    </a:p>
                  </a:txBody>
                  <a:tcPr marL="68580" marR="68580" marT="0" marB="0"/>
                </a:tc>
                <a:tc>
                  <a:txBody>
                    <a:bodyPr/>
                    <a:lstStyle/>
                    <a:p>
                      <a:pPr marL="0" marR="0" algn="ctr">
                        <a:lnSpc>
                          <a:spcPct val="150000"/>
                        </a:lnSpc>
                        <a:spcBef>
                          <a:spcPts val="200"/>
                        </a:spcBef>
                        <a:spcAft>
                          <a:spcPts val="200"/>
                        </a:spcAft>
                      </a:pPr>
                      <a:r>
                        <a:rPr lang="en-US" sz="1800" dirty="0">
                          <a:effectLst/>
                        </a:rPr>
                        <a:t>Directed </a:t>
                      </a:r>
                      <a:endParaRPr lang="en-US" sz="1800" dirty="0">
                        <a:effectLst/>
                        <a:latin typeface="Times New Roman" panose="02020603050405020304" pitchFamily="18" charset="0"/>
                        <a:ea typeface="SimSun" panose="02010600030101010101" pitchFamily="2" charset="-122"/>
                      </a:endParaRPr>
                    </a:p>
                  </a:txBody>
                  <a:tcPr marL="68580" marR="68580" marT="0" marB="0"/>
                </a:tc>
                <a:tc>
                  <a:txBody>
                    <a:bodyPr/>
                    <a:lstStyle/>
                    <a:p>
                      <a:pPr marL="0" marR="0" algn="ctr">
                        <a:lnSpc>
                          <a:spcPct val="150000"/>
                        </a:lnSpc>
                        <a:spcBef>
                          <a:spcPts val="200"/>
                        </a:spcBef>
                        <a:spcAft>
                          <a:spcPts val="200"/>
                        </a:spcAft>
                      </a:pPr>
                      <a:r>
                        <a:rPr lang="en-US" sz="1800" dirty="0">
                          <a:effectLst/>
                        </a:rPr>
                        <a:t>Model</a:t>
                      </a:r>
                      <a:endParaRPr lang="en-US" sz="1800" dirty="0">
                        <a:effectLst/>
                        <a:latin typeface="Times New Roman" panose="02020603050405020304" pitchFamily="18" charset="0"/>
                        <a:ea typeface="SimSun" panose="02010600030101010101" pitchFamily="2" charset="-122"/>
                      </a:endParaRPr>
                    </a:p>
                  </a:txBody>
                  <a:tcPr marL="68580" marR="68580" marT="0" marB="0"/>
                </a:tc>
                <a:tc>
                  <a:txBody>
                    <a:bodyPr/>
                    <a:lstStyle/>
                    <a:p>
                      <a:pPr marL="0" marR="0" algn="ctr">
                        <a:lnSpc>
                          <a:spcPct val="150000"/>
                        </a:lnSpc>
                        <a:spcBef>
                          <a:spcPts val="200"/>
                        </a:spcBef>
                        <a:spcAft>
                          <a:spcPts val="200"/>
                        </a:spcAft>
                      </a:pPr>
                      <a:r>
                        <a:rPr lang="en-US" sz="1800" dirty="0">
                          <a:effectLst/>
                        </a:rPr>
                        <a:t>10,000</a:t>
                      </a:r>
                      <a:endParaRPr lang="en-US" sz="1800" dirty="0">
                        <a:effectLst/>
                        <a:latin typeface="Times New Roman" panose="02020603050405020304" pitchFamily="18" charset="0"/>
                        <a:ea typeface="SimSun" panose="02010600030101010101" pitchFamily="2" charset="-122"/>
                      </a:endParaRPr>
                    </a:p>
                  </a:txBody>
                  <a:tcPr marL="68580" marR="68580" marT="0" marB="0"/>
                </a:tc>
                <a:tc>
                  <a:txBody>
                    <a:bodyPr/>
                    <a:lstStyle/>
                    <a:p>
                      <a:pPr marL="0" marR="0" algn="ctr">
                        <a:lnSpc>
                          <a:spcPct val="150000"/>
                        </a:lnSpc>
                        <a:spcBef>
                          <a:spcPts val="200"/>
                        </a:spcBef>
                        <a:spcAft>
                          <a:spcPts val="200"/>
                        </a:spcAft>
                      </a:pPr>
                      <a:r>
                        <a:rPr lang="en-US" sz="1800" dirty="0">
                          <a:effectLst/>
                        </a:rPr>
                        <a:t>18,838</a:t>
                      </a:r>
                      <a:endParaRPr lang="en-US" sz="1800" dirty="0">
                        <a:effectLst/>
                        <a:latin typeface="Times New Roman" panose="02020603050405020304" pitchFamily="18" charset="0"/>
                        <a:ea typeface="SimSun" panose="02010600030101010101" pitchFamily="2" charset="-122"/>
                      </a:endParaRPr>
                    </a:p>
                  </a:txBody>
                  <a:tcPr marL="68580" marR="68580" marT="0" marB="0"/>
                </a:tc>
                <a:extLst>
                  <a:ext uri="{0D108BD9-81ED-4DB2-BD59-A6C34878D82A}">
                    <a16:rowId xmlns:a16="http://schemas.microsoft.com/office/drawing/2014/main" val="10003"/>
                  </a:ext>
                </a:extLst>
              </a:tr>
              <a:tr h="404477">
                <a:tc>
                  <a:txBody>
                    <a:bodyPr/>
                    <a:lstStyle/>
                    <a:p>
                      <a:pPr marL="0" marR="0" algn="ctr">
                        <a:lnSpc>
                          <a:spcPct val="150000"/>
                        </a:lnSpc>
                        <a:spcBef>
                          <a:spcPts val="200"/>
                        </a:spcBef>
                        <a:spcAft>
                          <a:spcPts val="200"/>
                        </a:spcAft>
                      </a:pPr>
                      <a:r>
                        <a:rPr lang="en-US" sz="1800" dirty="0">
                          <a:effectLst/>
                        </a:rPr>
                        <a:t>Email </a:t>
                      </a:r>
                      <a:endParaRPr lang="en-US" sz="1800" dirty="0">
                        <a:effectLst/>
                        <a:latin typeface="Times New Roman" panose="02020603050405020304" pitchFamily="18" charset="0"/>
                        <a:ea typeface="SimSun" panose="02010600030101010101" pitchFamily="2" charset="-122"/>
                      </a:endParaRPr>
                    </a:p>
                  </a:txBody>
                  <a:tcPr marL="68580" marR="68580" marT="0" marB="0"/>
                </a:tc>
                <a:tc>
                  <a:txBody>
                    <a:bodyPr/>
                    <a:lstStyle/>
                    <a:p>
                      <a:pPr marL="0" marR="0" algn="ctr">
                        <a:lnSpc>
                          <a:spcPct val="150000"/>
                        </a:lnSpc>
                        <a:spcBef>
                          <a:spcPts val="200"/>
                        </a:spcBef>
                        <a:spcAft>
                          <a:spcPts val="200"/>
                        </a:spcAft>
                      </a:pPr>
                      <a:r>
                        <a:rPr lang="en-US" sz="1800" dirty="0">
                          <a:effectLst/>
                        </a:rPr>
                        <a:t>Directed </a:t>
                      </a:r>
                      <a:endParaRPr lang="en-US" sz="1800" dirty="0">
                        <a:effectLst/>
                        <a:latin typeface="Times New Roman" panose="02020603050405020304" pitchFamily="18" charset="0"/>
                        <a:ea typeface="SimSun" panose="02010600030101010101" pitchFamily="2" charset="-122"/>
                      </a:endParaRPr>
                    </a:p>
                  </a:txBody>
                  <a:tcPr marL="68580" marR="68580" marT="0" marB="0"/>
                </a:tc>
                <a:tc>
                  <a:txBody>
                    <a:bodyPr/>
                    <a:lstStyle/>
                    <a:p>
                      <a:pPr marL="0" marR="0" algn="ctr">
                        <a:lnSpc>
                          <a:spcPct val="150000"/>
                        </a:lnSpc>
                        <a:spcBef>
                          <a:spcPts val="200"/>
                        </a:spcBef>
                        <a:spcAft>
                          <a:spcPts val="200"/>
                        </a:spcAft>
                      </a:pPr>
                      <a:r>
                        <a:rPr lang="en-US" sz="1800" dirty="0">
                          <a:effectLst/>
                        </a:rPr>
                        <a:t>Real </a:t>
                      </a:r>
                      <a:endParaRPr lang="en-US" sz="1800" dirty="0">
                        <a:effectLst/>
                        <a:latin typeface="Times New Roman" panose="02020603050405020304" pitchFamily="18" charset="0"/>
                        <a:ea typeface="SimSun" panose="02010600030101010101" pitchFamily="2" charset="-122"/>
                      </a:endParaRPr>
                    </a:p>
                  </a:txBody>
                  <a:tcPr marL="68580" marR="68580" marT="0" marB="0"/>
                </a:tc>
                <a:tc>
                  <a:txBody>
                    <a:bodyPr/>
                    <a:lstStyle/>
                    <a:p>
                      <a:pPr marL="0" marR="0" algn="ctr">
                        <a:lnSpc>
                          <a:spcPct val="150000"/>
                        </a:lnSpc>
                        <a:spcBef>
                          <a:spcPts val="200"/>
                        </a:spcBef>
                        <a:spcAft>
                          <a:spcPts val="200"/>
                        </a:spcAft>
                      </a:pPr>
                      <a:r>
                        <a:rPr lang="en-US" sz="1800">
                          <a:effectLst/>
                        </a:rPr>
                        <a:t>265,214</a:t>
                      </a:r>
                      <a:endParaRPr lang="en-US" sz="1800">
                        <a:effectLst/>
                        <a:latin typeface="Times New Roman" panose="02020603050405020304" pitchFamily="18" charset="0"/>
                        <a:ea typeface="SimSun" panose="02010600030101010101" pitchFamily="2" charset="-122"/>
                      </a:endParaRPr>
                    </a:p>
                  </a:txBody>
                  <a:tcPr marL="68580" marR="68580" marT="0" marB="0"/>
                </a:tc>
                <a:tc>
                  <a:txBody>
                    <a:bodyPr/>
                    <a:lstStyle/>
                    <a:p>
                      <a:pPr marL="0" marR="0" algn="ctr">
                        <a:lnSpc>
                          <a:spcPct val="150000"/>
                        </a:lnSpc>
                        <a:spcBef>
                          <a:spcPts val="200"/>
                        </a:spcBef>
                        <a:spcAft>
                          <a:spcPts val="200"/>
                        </a:spcAft>
                      </a:pPr>
                      <a:r>
                        <a:rPr lang="en-US" sz="1800" dirty="0">
                          <a:effectLst/>
                        </a:rPr>
                        <a:t>420,045</a:t>
                      </a:r>
                      <a:endParaRPr lang="en-US" sz="1800" dirty="0">
                        <a:effectLst/>
                        <a:latin typeface="Times New Roman" panose="02020603050405020304" pitchFamily="18" charset="0"/>
                        <a:ea typeface="SimSun" panose="02010600030101010101" pitchFamily="2" charset="-122"/>
                      </a:endParaRPr>
                    </a:p>
                  </a:txBody>
                  <a:tcPr marL="68580" marR="68580" marT="0" marB="0"/>
                </a:tc>
                <a:extLst>
                  <a:ext uri="{0D108BD9-81ED-4DB2-BD59-A6C34878D82A}">
                    <a16:rowId xmlns:a16="http://schemas.microsoft.com/office/drawing/2014/main" val="10004"/>
                  </a:ext>
                </a:extLst>
              </a:tr>
              <a:tr h="404477">
                <a:tc>
                  <a:txBody>
                    <a:bodyPr/>
                    <a:lstStyle/>
                    <a:p>
                      <a:pPr marL="0" marR="0" algn="ctr">
                        <a:lnSpc>
                          <a:spcPct val="150000"/>
                        </a:lnSpc>
                        <a:spcBef>
                          <a:spcPts val="200"/>
                        </a:spcBef>
                        <a:spcAft>
                          <a:spcPts val="200"/>
                        </a:spcAft>
                      </a:pPr>
                      <a:r>
                        <a:rPr lang="en-US" sz="1800" dirty="0">
                          <a:effectLst/>
                        </a:rPr>
                        <a:t>Citation </a:t>
                      </a:r>
                      <a:endParaRPr lang="en-US" sz="1800" dirty="0">
                        <a:effectLst/>
                        <a:latin typeface="Times New Roman" panose="02020603050405020304" pitchFamily="18" charset="0"/>
                        <a:ea typeface="SimSun" panose="02010600030101010101" pitchFamily="2" charset="-122"/>
                      </a:endParaRPr>
                    </a:p>
                  </a:txBody>
                  <a:tcPr marL="68580" marR="68580" marT="0" marB="0"/>
                </a:tc>
                <a:tc>
                  <a:txBody>
                    <a:bodyPr/>
                    <a:lstStyle/>
                    <a:p>
                      <a:pPr marL="0" marR="0" algn="ctr">
                        <a:lnSpc>
                          <a:spcPct val="150000"/>
                        </a:lnSpc>
                        <a:spcBef>
                          <a:spcPts val="200"/>
                        </a:spcBef>
                        <a:spcAft>
                          <a:spcPts val="200"/>
                        </a:spcAft>
                      </a:pPr>
                      <a:r>
                        <a:rPr lang="en-US" sz="1800" dirty="0">
                          <a:effectLst/>
                        </a:rPr>
                        <a:t>Directed </a:t>
                      </a:r>
                      <a:endParaRPr lang="en-US" sz="1800" dirty="0">
                        <a:effectLst/>
                        <a:latin typeface="Times New Roman" panose="02020603050405020304" pitchFamily="18" charset="0"/>
                        <a:ea typeface="SimSun" panose="02010600030101010101" pitchFamily="2" charset="-122"/>
                      </a:endParaRPr>
                    </a:p>
                  </a:txBody>
                  <a:tcPr marL="68580" marR="68580" marT="0" marB="0"/>
                </a:tc>
                <a:tc>
                  <a:txBody>
                    <a:bodyPr/>
                    <a:lstStyle/>
                    <a:p>
                      <a:pPr marL="0" marR="0" algn="ctr">
                        <a:lnSpc>
                          <a:spcPct val="150000"/>
                        </a:lnSpc>
                        <a:spcBef>
                          <a:spcPts val="200"/>
                        </a:spcBef>
                        <a:spcAft>
                          <a:spcPts val="200"/>
                        </a:spcAft>
                      </a:pPr>
                      <a:r>
                        <a:rPr lang="en-US" sz="1800" dirty="0">
                          <a:effectLst/>
                        </a:rPr>
                        <a:t>Real </a:t>
                      </a:r>
                      <a:endParaRPr lang="en-US" sz="1800" dirty="0">
                        <a:effectLst/>
                        <a:latin typeface="Times New Roman" panose="02020603050405020304" pitchFamily="18" charset="0"/>
                        <a:ea typeface="SimSun" panose="02010600030101010101" pitchFamily="2" charset="-122"/>
                      </a:endParaRPr>
                    </a:p>
                  </a:txBody>
                  <a:tcPr marL="68580" marR="68580" marT="0" marB="0"/>
                </a:tc>
                <a:tc>
                  <a:txBody>
                    <a:bodyPr/>
                    <a:lstStyle/>
                    <a:p>
                      <a:pPr marL="0" marR="0" algn="ctr">
                        <a:lnSpc>
                          <a:spcPct val="150000"/>
                        </a:lnSpc>
                        <a:spcBef>
                          <a:spcPts val="200"/>
                        </a:spcBef>
                        <a:spcAft>
                          <a:spcPts val="200"/>
                        </a:spcAft>
                      </a:pPr>
                      <a:r>
                        <a:rPr lang="en-US" sz="1800">
                          <a:effectLst/>
                        </a:rPr>
                        <a:t>34,546</a:t>
                      </a:r>
                      <a:endParaRPr lang="en-US" sz="1800">
                        <a:effectLst/>
                        <a:latin typeface="Times New Roman" panose="02020603050405020304" pitchFamily="18" charset="0"/>
                        <a:ea typeface="SimSun" panose="02010600030101010101" pitchFamily="2" charset="-122"/>
                      </a:endParaRPr>
                    </a:p>
                  </a:txBody>
                  <a:tcPr marL="68580" marR="68580" marT="0" marB="0"/>
                </a:tc>
                <a:tc>
                  <a:txBody>
                    <a:bodyPr/>
                    <a:lstStyle/>
                    <a:p>
                      <a:pPr marL="0" marR="0" algn="ctr">
                        <a:lnSpc>
                          <a:spcPct val="150000"/>
                        </a:lnSpc>
                        <a:spcBef>
                          <a:spcPts val="200"/>
                        </a:spcBef>
                        <a:spcAft>
                          <a:spcPts val="200"/>
                        </a:spcAft>
                      </a:pPr>
                      <a:r>
                        <a:rPr lang="en-US" sz="1800" dirty="0">
                          <a:effectLst/>
                        </a:rPr>
                        <a:t>421,578</a:t>
                      </a:r>
                      <a:endParaRPr lang="en-US" sz="1800" dirty="0">
                        <a:effectLst/>
                        <a:latin typeface="Times New Roman" panose="02020603050405020304" pitchFamily="18" charset="0"/>
                        <a:ea typeface="SimSun" panose="02010600030101010101" pitchFamily="2" charset="-122"/>
                      </a:endParaRPr>
                    </a:p>
                  </a:txBody>
                  <a:tcPr marL="68580" marR="68580" marT="0" marB="0"/>
                </a:tc>
                <a:extLst>
                  <a:ext uri="{0D108BD9-81ED-4DB2-BD59-A6C34878D82A}">
                    <a16:rowId xmlns:a16="http://schemas.microsoft.com/office/drawing/2014/main" val="10005"/>
                  </a:ext>
                </a:extLst>
              </a:tr>
              <a:tr h="404477">
                <a:tc>
                  <a:txBody>
                    <a:bodyPr/>
                    <a:lstStyle/>
                    <a:p>
                      <a:pPr marL="0" marR="0" algn="ctr">
                        <a:lnSpc>
                          <a:spcPct val="150000"/>
                        </a:lnSpc>
                        <a:spcBef>
                          <a:spcPts val="200"/>
                        </a:spcBef>
                        <a:spcAft>
                          <a:spcPts val="200"/>
                        </a:spcAft>
                      </a:pPr>
                      <a:r>
                        <a:rPr lang="en-US" sz="1800" dirty="0">
                          <a:effectLst/>
                        </a:rPr>
                        <a:t>Internet </a:t>
                      </a:r>
                      <a:endParaRPr lang="en-US" sz="1800" dirty="0">
                        <a:effectLst/>
                        <a:latin typeface="Times New Roman" panose="02020603050405020304" pitchFamily="18" charset="0"/>
                        <a:ea typeface="SimSun" panose="02010600030101010101" pitchFamily="2" charset="-122"/>
                      </a:endParaRPr>
                    </a:p>
                  </a:txBody>
                  <a:tcPr marL="68580" marR="68580" marT="0" marB="0"/>
                </a:tc>
                <a:tc>
                  <a:txBody>
                    <a:bodyPr/>
                    <a:lstStyle/>
                    <a:p>
                      <a:pPr marL="0" marR="0" algn="ctr">
                        <a:lnSpc>
                          <a:spcPct val="150000"/>
                        </a:lnSpc>
                        <a:spcBef>
                          <a:spcPts val="200"/>
                        </a:spcBef>
                        <a:spcAft>
                          <a:spcPts val="200"/>
                        </a:spcAft>
                      </a:pPr>
                      <a:r>
                        <a:rPr lang="en-US" sz="1800">
                          <a:effectLst/>
                        </a:rPr>
                        <a:t>Directed </a:t>
                      </a:r>
                      <a:endParaRPr lang="en-US" sz="1800">
                        <a:effectLst/>
                        <a:latin typeface="Times New Roman" panose="02020603050405020304" pitchFamily="18" charset="0"/>
                        <a:ea typeface="SimSun" panose="02010600030101010101" pitchFamily="2" charset="-122"/>
                      </a:endParaRPr>
                    </a:p>
                  </a:txBody>
                  <a:tcPr marL="68580" marR="68580" marT="0" marB="0"/>
                </a:tc>
                <a:tc>
                  <a:txBody>
                    <a:bodyPr/>
                    <a:lstStyle/>
                    <a:p>
                      <a:pPr marL="0" marR="0" algn="ctr">
                        <a:lnSpc>
                          <a:spcPct val="150000"/>
                        </a:lnSpc>
                        <a:spcBef>
                          <a:spcPts val="200"/>
                        </a:spcBef>
                        <a:spcAft>
                          <a:spcPts val="200"/>
                        </a:spcAft>
                      </a:pPr>
                      <a:r>
                        <a:rPr lang="en-US" sz="1800" dirty="0">
                          <a:effectLst/>
                        </a:rPr>
                        <a:t>Real </a:t>
                      </a:r>
                      <a:endParaRPr lang="en-US" sz="1800" dirty="0">
                        <a:effectLst/>
                        <a:latin typeface="Times New Roman" panose="02020603050405020304" pitchFamily="18" charset="0"/>
                        <a:ea typeface="SimSun" panose="02010600030101010101" pitchFamily="2" charset="-122"/>
                      </a:endParaRPr>
                    </a:p>
                  </a:txBody>
                  <a:tcPr marL="68580" marR="68580" marT="0" marB="0"/>
                </a:tc>
                <a:tc>
                  <a:txBody>
                    <a:bodyPr/>
                    <a:lstStyle/>
                    <a:p>
                      <a:pPr marL="0" marR="0" algn="ctr">
                        <a:lnSpc>
                          <a:spcPct val="150000"/>
                        </a:lnSpc>
                        <a:spcBef>
                          <a:spcPts val="200"/>
                        </a:spcBef>
                        <a:spcAft>
                          <a:spcPts val="200"/>
                        </a:spcAft>
                      </a:pPr>
                      <a:r>
                        <a:rPr lang="en-US" sz="1800" dirty="0">
                          <a:effectLst/>
                        </a:rPr>
                        <a:t>10,876</a:t>
                      </a:r>
                      <a:endParaRPr lang="en-US" sz="1800" dirty="0">
                        <a:effectLst/>
                        <a:latin typeface="Times New Roman" panose="02020603050405020304" pitchFamily="18" charset="0"/>
                        <a:ea typeface="SimSun" panose="02010600030101010101" pitchFamily="2" charset="-122"/>
                      </a:endParaRPr>
                    </a:p>
                  </a:txBody>
                  <a:tcPr marL="68580" marR="68580" marT="0" marB="0"/>
                </a:tc>
                <a:tc>
                  <a:txBody>
                    <a:bodyPr/>
                    <a:lstStyle/>
                    <a:p>
                      <a:pPr marL="0" marR="0" algn="ctr">
                        <a:lnSpc>
                          <a:spcPct val="150000"/>
                        </a:lnSpc>
                        <a:spcBef>
                          <a:spcPts val="200"/>
                        </a:spcBef>
                        <a:spcAft>
                          <a:spcPts val="200"/>
                        </a:spcAft>
                      </a:pPr>
                      <a:r>
                        <a:rPr lang="en-US" sz="1800" dirty="0">
                          <a:effectLst/>
                        </a:rPr>
                        <a:t>39,994</a:t>
                      </a:r>
                      <a:endParaRPr lang="en-US" sz="1800" dirty="0">
                        <a:effectLst/>
                        <a:latin typeface="Times New Roman" panose="02020603050405020304" pitchFamily="18" charset="0"/>
                        <a:ea typeface="SimSun" panose="02010600030101010101" pitchFamily="2" charset="-122"/>
                      </a:endParaRPr>
                    </a:p>
                  </a:txBody>
                  <a:tcPr marL="68580" marR="68580" marT="0" marB="0"/>
                </a:tc>
                <a:extLst>
                  <a:ext uri="{0D108BD9-81ED-4DB2-BD59-A6C34878D82A}">
                    <a16:rowId xmlns:a16="http://schemas.microsoft.com/office/drawing/2014/main" val="10006"/>
                  </a:ext>
                </a:extLst>
              </a:tr>
              <a:tr h="404477">
                <a:tc>
                  <a:txBody>
                    <a:bodyPr/>
                    <a:lstStyle/>
                    <a:p>
                      <a:pPr marL="0" marR="0" algn="ctr">
                        <a:lnSpc>
                          <a:spcPct val="150000"/>
                        </a:lnSpc>
                        <a:spcBef>
                          <a:spcPts val="200"/>
                        </a:spcBef>
                        <a:spcAft>
                          <a:spcPts val="200"/>
                        </a:spcAft>
                      </a:pPr>
                      <a:r>
                        <a:rPr lang="en-US" sz="1800" dirty="0">
                          <a:effectLst/>
                        </a:rPr>
                        <a:t>Facebook </a:t>
                      </a:r>
                      <a:endParaRPr lang="en-US" sz="1800" dirty="0">
                        <a:effectLst/>
                        <a:latin typeface="Times New Roman" panose="02020603050405020304" pitchFamily="18" charset="0"/>
                        <a:ea typeface="SimSun" panose="02010600030101010101" pitchFamily="2" charset="-122"/>
                      </a:endParaRPr>
                    </a:p>
                  </a:txBody>
                  <a:tcPr marL="68580" marR="68580" marT="0" marB="0"/>
                </a:tc>
                <a:tc>
                  <a:txBody>
                    <a:bodyPr/>
                    <a:lstStyle/>
                    <a:p>
                      <a:pPr marL="0" marR="0" algn="ctr">
                        <a:lnSpc>
                          <a:spcPct val="150000"/>
                        </a:lnSpc>
                        <a:spcBef>
                          <a:spcPts val="200"/>
                        </a:spcBef>
                        <a:spcAft>
                          <a:spcPts val="200"/>
                        </a:spcAft>
                      </a:pPr>
                      <a:r>
                        <a:rPr lang="en-US" sz="1800">
                          <a:effectLst/>
                        </a:rPr>
                        <a:t>Undirected </a:t>
                      </a:r>
                      <a:endParaRPr lang="en-US" sz="1800">
                        <a:effectLst/>
                        <a:latin typeface="Times New Roman" panose="02020603050405020304" pitchFamily="18" charset="0"/>
                        <a:ea typeface="SimSun" panose="02010600030101010101" pitchFamily="2" charset="-122"/>
                      </a:endParaRPr>
                    </a:p>
                  </a:txBody>
                  <a:tcPr marL="68580" marR="68580" marT="0" marB="0"/>
                </a:tc>
                <a:tc>
                  <a:txBody>
                    <a:bodyPr/>
                    <a:lstStyle/>
                    <a:p>
                      <a:pPr marL="0" marR="0" algn="ctr">
                        <a:lnSpc>
                          <a:spcPct val="150000"/>
                        </a:lnSpc>
                        <a:spcBef>
                          <a:spcPts val="200"/>
                        </a:spcBef>
                        <a:spcAft>
                          <a:spcPts val="200"/>
                        </a:spcAft>
                      </a:pPr>
                      <a:r>
                        <a:rPr lang="en-US" sz="1800" dirty="0">
                          <a:effectLst/>
                        </a:rPr>
                        <a:t>Real </a:t>
                      </a:r>
                      <a:endParaRPr lang="en-US" sz="1800" dirty="0">
                        <a:effectLst/>
                        <a:latin typeface="Times New Roman" panose="02020603050405020304" pitchFamily="18" charset="0"/>
                        <a:ea typeface="SimSun" panose="02010600030101010101" pitchFamily="2" charset="-122"/>
                      </a:endParaRPr>
                    </a:p>
                  </a:txBody>
                  <a:tcPr marL="68580" marR="68580" marT="0" marB="0"/>
                </a:tc>
                <a:tc>
                  <a:txBody>
                    <a:bodyPr/>
                    <a:lstStyle/>
                    <a:p>
                      <a:pPr marL="0" marR="0" algn="ctr">
                        <a:lnSpc>
                          <a:spcPct val="150000"/>
                        </a:lnSpc>
                        <a:spcBef>
                          <a:spcPts val="200"/>
                        </a:spcBef>
                        <a:spcAft>
                          <a:spcPts val="200"/>
                        </a:spcAft>
                      </a:pPr>
                      <a:r>
                        <a:rPr lang="en-US" sz="1800" dirty="0">
                          <a:effectLst/>
                        </a:rPr>
                        <a:t>4,039</a:t>
                      </a:r>
                      <a:endParaRPr lang="en-US" sz="1800" dirty="0">
                        <a:effectLst/>
                        <a:latin typeface="Times New Roman" panose="02020603050405020304" pitchFamily="18" charset="0"/>
                        <a:ea typeface="SimSun" panose="02010600030101010101" pitchFamily="2" charset="-122"/>
                      </a:endParaRPr>
                    </a:p>
                  </a:txBody>
                  <a:tcPr marL="68580" marR="68580" marT="0" marB="0"/>
                </a:tc>
                <a:tc>
                  <a:txBody>
                    <a:bodyPr/>
                    <a:lstStyle/>
                    <a:p>
                      <a:pPr marL="0" marR="0" algn="ctr">
                        <a:lnSpc>
                          <a:spcPct val="150000"/>
                        </a:lnSpc>
                        <a:spcBef>
                          <a:spcPts val="200"/>
                        </a:spcBef>
                        <a:spcAft>
                          <a:spcPts val="200"/>
                        </a:spcAft>
                      </a:pPr>
                      <a:r>
                        <a:rPr lang="en-US" sz="1800" dirty="0">
                          <a:effectLst/>
                        </a:rPr>
                        <a:t>88,234</a:t>
                      </a:r>
                      <a:endParaRPr lang="en-US" sz="1800" dirty="0">
                        <a:effectLst/>
                        <a:latin typeface="Times New Roman" panose="02020603050405020304" pitchFamily="18" charset="0"/>
                        <a:ea typeface="SimSun" panose="02010600030101010101" pitchFamily="2" charset="-122"/>
                      </a:endParaRPr>
                    </a:p>
                  </a:txBody>
                  <a:tcPr marL="68580" marR="68580" marT="0" marB="0"/>
                </a:tc>
                <a:extLst>
                  <a:ext uri="{0D108BD9-81ED-4DB2-BD59-A6C34878D82A}">
                    <a16:rowId xmlns:a16="http://schemas.microsoft.com/office/drawing/2014/main" val="10007"/>
                  </a:ext>
                </a:extLst>
              </a:tr>
              <a:tr h="404477">
                <a:tc>
                  <a:txBody>
                    <a:bodyPr/>
                    <a:lstStyle/>
                    <a:p>
                      <a:pPr marL="0" marR="0" algn="ctr">
                        <a:lnSpc>
                          <a:spcPct val="150000"/>
                        </a:lnSpc>
                        <a:spcBef>
                          <a:spcPts val="200"/>
                        </a:spcBef>
                        <a:spcAft>
                          <a:spcPts val="200"/>
                        </a:spcAft>
                      </a:pPr>
                      <a:r>
                        <a:rPr lang="en-US" sz="1800" dirty="0">
                          <a:effectLst/>
                        </a:rPr>
                        <a:t>U.S. Flight </a:t>
                      </a:r>
                      <a:endParaRPr lang="en-US" sz="1800" dirty="0">
                        <a:effectLst/>
                        <a:latin typeface="Times New Roman" panose="02020603050405020304" pitchFamily="18" charset="0"/>
                        <a:ea typeface="SimSun" panose="02010600030101010101" pitchFamily="2" charset="-122"/>
                      </a:endParaRPr>
                    </a:p>
                  </a:txBody>
                  <a:tcPr marL="68580" marR="68580" marT="0" marB="0"/>
                </a:tc>
                <a:tc>
                  <a:txBody>
                    <a:bodyPr/>
                    <a:lstStyle/>
                    <a:p>
                      <a:pPr marL="0" marR="0" algn="ctr">
                        <a:lnSpc>
                          <a:spcPct val="150000"/>
                        </a:lnSpc>
                        <a:spcBef>
                          <a:spcPts val="200"/>
                        </a:spcBef>
                        <a:spcAft>
                          <a:spcPts val="200"/>
                        </a:spcAft>
                      </a:pPr>
                      <a:r>
                        <a:rPr lang="en-US" sz="1800">
                          <a:effectLst/>
                        </a:rPr>
                        <a:t>Undirected </a:t>
                      </a:r>
                      <a:endParaRPr lang="en-US" sz="1800">
                        <a:effectLst/>
                        <a:latin typeface="Times New Roman" panose="02020603050405020304" pitchFamily="18" charset="0"/>
                        <a:ea typeface="SimSun" panose="02010600030101010101" pitchFamily="2" charset="-122"/>
                      </a:endParaRPr>
                    </a:p>
                  </a:txBody>
                  <a:tcPr marL="68580" marR="68580" marT="0" marB="0"/>
                </a:tc>
                <a:tc>
                  <a:txBody>
                    <a:bodyPr/>
                    <a:lstStyle/>
                    <a:p>
                      <a:pPr marL="0" marR="0" algn="ctr">
                        <a:lnSpc>
                          <a:spcPct val="150000"/>
                        </a:lnSpc>
                        <a:spcBef>
                          <a:spcPts val="200"/>
                        </a:spcBef>
                        <a:spcAft>
                          <a:spcPts val="200"/>
                        </a:spcAft>
                      </a:pPr>
                      <a:r>
                        <a:rPr lang="en-US" sz="1800">
                          <a:effectLst/>
                        </a:rPr>
                        <a:t>Real </a:t>
                      </a:r>
                      <a:endParaRPr lang="en-US" sz="1800">
                        <a:effectLst/>
                        <a:latin typeface="Times New Roman" panose="02020603050405020304" pitchFamily="18" charset="0"/>
                        <a:ea typeface="SimSun" panose="02010600030101010101" pitchFamily="2" charset="-122"/>
                      </a:endParaRPr>
                    </a:p>
                  </a:txBody>
                  <a:tcPr marL="68580" marR="68580" marT="0" marB="0"/>
                </a:tc>
                <a:tc>
                  <a:txBody>
                    <a:bodyPr/>
                    <a:lstStyle/>
                    <a:p>
                      <a:pPr marL="0" marR="0" algn="ctr">
                        <a:lnSpc>
                          <a:spcPct val="150000"/>
                        </a:lnSpc>
                        <a:spcBef>
                          <a:spcPts val="200"/>
                        </a:spcBef>
                        <a:spcAft>
                          <a:spcPts val="200"/>
                        </a:spcAft>
                      </a:pPr>
                      <a:r>
                        <a:rPr lang="en-US" sz="1800" dirty="0">
                          <a:effectLst/>
                        </a:rPr>
                        <a:t>235</a:t>
                      </a:r>
                      <a:endParaRPr lang="en-US" sz="1800" dirty="0">
                        <a:effectLst/>
                        <a:latin typeface="Times New Roman" panose="02020603050405020304" pitchFamily="18" charset="0"/>
                        <a:ea typeface="SimSun" panose="02010600030101010101" pitchFamily="2" charset="-122"/>
                      </a:endParaRPr>
                    </a:p>
                  </a:txBody>
                  <a:tcPr marL="68580" marR="68580" marT="0" marB="0"/>
                </a:tc>
                <a:tc>
                  <a:txBody>
                    <a:bodyPr/>
                    <a:lstStyle/>
                    <a:p>
                      <a:pPr marL="0" marR="0" algn="ctr">
                        <a:lnSpc>
                          <a:spcPct val="150000"/>
                        </a:lnSpc>
                        <a:spcBef>
                          <a:spcPts val="200"/>
                        </a:spcBef>
                        <a:spcAft>
                          <a:spcPts val="200"/>
                        </a:spcAft>
                      </a:pPr>
                      <a:r>
                        <a:rPr lang="en-US" sz="1800" dirty="0">
                          <a:effectLst/>
                        </a:rPr>
                        <a:t>1,297</a:t>
                      </a:r>
                      <a:endParaRPr lang="en-US" sz="1800" dirty="0">
                        <a:effectLst/>
                        <a:latin typeface="Times New Roman" panose="02020603050405020304" pitchFamily="18" charset="0"/>
                        <a:ea typeface="SimSun" panose="02010600030101010101" pitchFamily="2" charset="-122"/>
                      </a:endParaRPr>
                    </a:p>
                  </a:txBody>
                  <a:tcPr marL="68580" marR="68580" marT="0" marB="0"/>
                </a:tc>
                <a:extLst>
                  <a:ext uri="{0D108BD9-81ED-4DB2-BD59-A6C34878D82A}">
                    <a16:rowId xmlns:a16="http://schemas.microsoft.com/office/drawing/2014/main" val="10008"/>
                  </a:ext>
                </a:extLst>
              </a:tr>
            </a:tbl>
          </a:graphicData>
        </a:graphic>
      </p:graphicFrame>
      <p:sp>
        <p:nvSpPr>
          <p:cNvPr id="2" name="TextBox 1"/>
          <p:cNvSpPr txBox="1"/>
          <p:nvPr/>
        </p:nvSpPr>
        <p:spPr>
          <a:xfrm>
            <a:off x="1682165" y="5555297"/>
            <a:ext cx="6008717" cy="369332"/>
          </a:xfrm>
          <a:prstGeom prst="rect">
            <a:avLst/>
          </a:prstGeom>
          <a:noFill/>
        </p:spPr>
        <p:txBody>
          <a:bodyPr wrap="square" rtlCol="0">
            <a:spAutoFit/>
          </a:bodyPr>
          <a:lstStyle/>
          <a:p>
            <a:r>
              <a:rPr lang="en-US" b="1" dirty="0"/>
              <a:t>Stanford SNAP datasets: https://snap.stanford.edu/data/</a:t>
            </a:r>
          </a:p>
        </p:txBody>
      </p:sp>
    </p:spTree>
    <p:extLst>
      <p:ext uri="{BB962C8B-B14F-4D97-AF65-F5344CB8AC3E}">
        <p14:creationId xmlns:p14="http://schemas.microsoft.com/office/powerpoint/2010/main" val="5921376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Statistical Comparisons</a:t>
            </a:r>
          </a:p>
        </p:txBody>
      </p:sp>
      <p:pic>
        <p:nvPicPr>
          <p:cNvPr id="12" name="Picture 11"/>
          <p:cNvPicPr>
            <a:picLocks noChangeAspect="1"/>
          </p:cNvPicPr>
          <p:nvPr/>
        </p:nvPicPr>
        <p:blipFill rotWithShape="1">
          <a:blip r:embed="rId3"/>
          <a:srcRect l="968" t="950" r="1287"/>
          <a:stretch/>
        </p:blipFill>
        <p:spPr>
          <a:xfrm>
            <a:off x="50800" y="1273215"/>
            <a:ext cx="7430946" cy="4539640"/>
          </a:xfrm>
          <a:prstGeom prst="rect">
            <a:avLst/>
          </a:prstGeom>
        </p:spPr>
      </p:pic>
      <p:pic>
        <p:nvPicPr>
          <p:cNvPr id="3" name="Picture 2"/>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7532916" y="1611083"/>
            <a:ext cx="1539686" cy="1238747"/>
          </a:xfrm>
          <a:prstGeom prst="rect">
            <a:avLst/>
          </a:prstGeom>
        </p:spPr>
      </p:pic>
      <p:cxnSp>
        <p:nvCxnSpPr>
          <p:cNvPr id="5" name="Straight Arrow Connector 4"/>
          <p:cNvCxnSpPr/>
          <p:nvPr/>
        </p:nvCxnSpPr>
        <p:spPr>
          <a:xfrm>
            <a:off x="487892" y="3241676"/>
            <a:ext cx="3203575" cy="0"/>
          </a:xfrm>
          <a:prstGeom prst="straightConnector1">
            <a:avLst/>
          </a:prstGeom>
          <a:ln w="127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6" name="Straight Arrow Connector 5"/>
          <p:cNvCxnSpPr/>
          <p:nvPr/>
        </p:nvCxnSpPr>
        <p:spPr>
          <a:xfrm>
            <a:off x="4278171" y="3249085"/>
            <a:ext cx="3203575" cy="0"/>
          </a:xfrm>
          <a:prstGeom prst="straightConnector1">
            <a:avLst/>
          </a:prstGeom>
          <a:ln w="127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a:off x="437090" y="5366808"/>
            <a:ext cx="3203575" cy="0"/>
          </a:xfrm>
          <a:prstGeom prst="straightConnector1">
            <a:avLst/>
          </a:prstGeom>
          <a:ln w="127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a:off x="4261237" y="5357283"/>
            <a:ext cx="3203575" cy="0"/>
          </a:xfrm>
          <a:prstGeom prst="straightConnector1">
            <a:avLst/>
          </a:prstGeom>
          <a:ln w="127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flipH="1" flipV="1">
            <a:off x="4291348" y="1611083"/>
            <a:ext cx="1" cy="1638002"/>
          </a:xfrm>
          <a:prstGeom prst="straightConnector1">
            <a:avLst/>
          </a:prstGeom>
          <a:ln w="127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flipH="1" flipV="1">
            <a:off x="4255273" y="3750733"/>
            <a:ext cx="1" cy="1616075"/>
          </a:xfrm>
          <a:prstGeom prst="straightConnector1">
            <a:avLst/>
          </a:prstGeom>
          <a:ln w="127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flipH="1" flipV="1">
            <a:off x="446668" y="3750733"/>
            <a:ext cx="1" cy="1616075"/>
          </a:xfrm>
          <a:prstGeom prst="straightConnector1">
            <a:avLst/>
          </a:prstGeom>
          <a:ln w="127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flipH="1" flipV="1">
            <a:off x="494296" y="1611083"/>
            <a:ext cx="1" cy="1638002"/>
          </a:xfrm>
          <a:prstGeom prst="straightConnector1">
            <a:avLst/>
          </a:prstGeom>
          <a:ln w="127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0" name="TextBox 19"/>
          <p:cNvSpPr txBox="1"/>
          <p:nvPr/>
        </p:nvSpPr>
        <p:spPr>
          <a:xfrm>
            <a:off x="3504063" y="3211832"/>
            <a:ext cx="675526" cy="230832"/>
          </a:xfrm>
          <a:prstGeom prst="rect">
            <a:avLst/>
          </a:prstGeom>
          <a:noFill/>
        </p:spPr>
        <p:txBody>
          <a:bodyPr wrap="square" rtlCol="0">
            <a:spAutoFit/>
          </a:bodyPr>
          <a:lstStyle/>
          <a:p>
            <a:r>
              <a:rPr lang="en-US" sz="900" dirty="0"/>
              <a:t>property</a:t>
            </a:r>
          </a:p>
        </p:txBody>
      </p:sp>
      <p:sp>
        <p:nvSpPr>
          <p:cNvPr id="22" name="TextBox 21"/>
          <p:cNvSpPr txBox="1"/>
          <p:nvPr/>
        </p:nvSpPr>
        <p:spPr>
          <a:xfrm>
            <a:off x="507474" y="1573132"/>
            <a:ext cx="641106" cy="230832"/>
          </a:xfrm>
          <a:prstGeom prst="rect">
            <a:avLst/>
          </a:prstGeom>
          <a:noFill/>
        </p:spPr>
        <p:txBody>
          <a:bodyPr wrap="square" rtlCol="0">
            <a:spAutoFit/>
          </a:bodyPr>
          <a:lstStyle/>
          <a:p>
            <a:r>
              <a:rPr lang="en-US" sz="900" dirty="0"/>
              <a:t>SD value</a:t>
            </a:r>
          </a:p>
        </p:txBody>
      </p:sp>
      <p:sp>
        <p:nvSpPr>
          <p:cNvPr id="25" name="TextBox 24"/>
          <p:cNvSpPr txBox="1"/>
          <p:nvPr/>
        </p:nvSpPr>
        <p:spPr>
          <a:xfrm>
            <a:off x="7242565" y="3235215"/>
            <a:ext cx="675526" cy="230832"/>
          </a:xfrm>
          <a:prstGeom prst="rect">
            <a:avLst/>
          </a:prstGeom>
          <a:noFill/>
        </p:spPr>
        <p:txBody>
          <a:bodyPr wrap="square" rtlCol="0">
            <a:spAutoFit/>
          </a:bodyPr>
          <a:lstStyle/>
          <a:p>
            <a:r>
              <a:rPr lang="en-US" sz="900" dirty="0"/>
              <a:t>property</a:t>
            </a:r>
          </a:p>
        </p:txBody>
      </p:sp>
      <p:sp>
        <p:nvSpPr>
          <p:cNvPr id="26" name="TextBox 25"/>
          <p:cNvSpPr txBox="1"/>
          <p:nvPr/>
        </p:nvSpPr>
        <p:spPr>
          <a:xfrm>
            <a:off x="3521289" y="5357283"/>
            <a:ext cx="675526" cy="230832"/>
          </a:xfrm>
          <a:prstGeom prst="rect">
            <a:avLst/>
          </a:prstGeom>
          <a:noFill/>
        </p:spPr>
        <p:txBody>
          <a:bodyPr wrap="square" rtlCol="0">
            <a:spAutoFit/>
          </a:bodyPr>
          <a:lstStyle/>
          <a:p>
            <a:r>
              <a:rPr lang="en-US" sz="900" dirty="0"/>
              <a:t>property</a:t>
            </a:r>
          </a:p>
        </p:txBody>
      </p:sp>
      <p:sp>
        <p:nvSpPr>
          <p:cNvPr id="27" name="TextBox 26"/>
          <p:cNvSpPr txBox="1"/>
          <p:nvPr/>
        </p:nvSpPr>
        <p:spPr>
          <a:xfrm>
            <a:off x="7291594" y="5347759"/>
            <a:ext cx="675526" cy="230832"/>
          </a:xfrm>
          <a:prstGeom prst="rect">
            <a:avLst/>
          </a:prstGeom>
          <a:noFill/>
        </p:spPr>
        <p:txBody>
          <a:bodyPr wrap="square" rtlCol="0">
            <a:spAutoFit/>
          </a:bodyPr>
          <a:lstStyle/>
          <a:p>
            <a:r>
              <a:rPr lang="en-US" sz="900" dirty="0"/>
              <a:t>property</a:t>
            </a:r>
          </a:p>
        </p:txBody>
      </p:sp>
      <p:sp>
        <p:nvSpPr>
          <p:cNvPr id="28" name="TextBox 27"/>
          <p:cNvSpPr txBox="1"/>
          <p:nvPr/>
        </p:nvSpPr>
        <p:spPr>
          <a:xfrm>
            <a:off x="4292219" y="1573132"/>
            <a:ext cx="641106" cy="230832"/>
          </a:xfrm>
          <a:prstGeom prst="rect">
            <a:avLst/>
          </a:prstGeom>
          <a:noFill/>
        </p:spPr>
        <p:txBody>
          <a:bodyPr wrap="square" rtlCol="0">
            <a:spAutoFit/>
          </a:bodyPr>
          <a:lstStyle/>
          <a:p>
            <a:r>
              <a:rPr lang="en-US" sz="900" dirty="0"/>
              <a:t>SD value</a:t>
            </a:r>
          </a:p>
        </p:txBody>
      </p:sp>
      <p:sp>
        <p:nvSpPr>
          <p:cNvPr id="29" name="TextBox 28"/>
          <p:cNvSpPr txBox="1"/>
          <p:nvPr/>
        </p:nvSpPr>
        <p:spPr>
          <a:xfrm>
            <a:off x="387695" y="3797605"/>
            <a:ext cx="641106" cy="230832"/>
          </a:xfrm>
          <a:prstGeom prst="rect">
            <a:avLst/>
          </a:prstGeom>
          <a:noFill/>
        </p:spPr>
        <p:txBody>
          <a:bodyPr wrap="square" rtlCol="0">
            <a:spAutoFit/>
          </a:bodyPr>
          <a:lstStyle/>
          <a:p>
            <a:r>
              <a:rPr lang="en-US" sz="900" dirty="0"/>
              <a:t>SD value</a:t>
            </a:r>
          </a:p>
        </p:txBody>
      </p:sp>
      <p:sp>
        <p:nvSpPr>
          <p:cNvPr id="30" name="TextBox 29"/>
          <p:cNvSpPr txBox="1"/>
          <p:nvPr/>
        </p:nvSpPr>
        <p:spPr>
          <a:xfrm>
            <a:off x="4255273" y="3796745"/>
            <a:ext cx="641106" cy="230832"/>
          </a:xfrm>
          <a:prstGeom prst="rect">
            <a:avLst/>
          </a:prstGeom>
          <a:noFill/>
        </p:spPr>
        <p:txBody>
          <a:bodyPr wrap="square" rtlCol="0">
            <a:spAutoFit/>
          </a:bodyPr>
          <a:lstStyle/>
          <a:p>
            <a:r>
              <a:rPr lang="en-US" sz="900" dirty="0"/>
              <a:t>SD value</a:t>
            </a:r>
          </a:p>
        </p:txBody>
      </p:sp>
    </p:spTree>
    <p:extLst>
      <p:ext uri="{BB962C8B-B14F-4D97-AF65-F5344CB8AC3E}">
        <p14:creationId xmlns:p14="http://schemas.microsoft.com/office/powerpoint/2010/main" val="4635051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Statistical Comparisons</a:t>
            </a:r>
          </a:p>
        </p:txBody>
      </p:sp>
      <p:pic>
        <p:nvPicPr>
          <p:cNvPr id="11" name="Picture 10"/>
          <p:cNvPicPr>
            <a:picLocks noChangeAspect="1"/>
          </p:cNvPicPr>
          <p:nvPr/>
        </p:nvPicPr>
        <p:blipFill rotWithShape="1">
          <a:blip r:embed="rId3"/>
          <a:srcRect l="742" t="-1" r="931" b="519"/>
          <a:stretch/>
        </p:blipFill>
        <p:spPr>
          <a:xfrm>
            <a:off x="983849" y="1265239"/>
            <a:ext cx="7419372" cy="4379911"/>
          </a:xfrm>
          <a:prstGeom prst="rect">
            <a:avLst/>
          </a:prstGeom>
        </p:spPr>
      </p:pic>
      <p:cxnSp>
        <p:nvCxnSpPr>
          <p:cNvPr id="4" name="Straight Arrow Connector 3"/>
          <p:cNvCxnSpPr/>
          <p:nvPr/>
        </p:nvCxnSpPr>
        <p:spPr>
          <a:xfrm>
            <a:off x="1436158" y="2970742"/>
            <a:ext cx="3203575" cy="0"/>
          </a:xfrm>
          <a:prstGeom prst="straightConnector1">
            <a:avLst/>
          </a:prstGeom>
          <a:ln w="127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6" name="Straight Arrow Connector 5"/>
          <p:cNvCxnSpPr/>
          <p:nvPr/>
        </p:nvCxnSpPr>
        <p:spPr>
          <a:xfrm>
            <a:off x="5136092" y="2979209"/>
            <a:ext cx="3203575" cy="0"/>
          </a:xfrm>
          <a:prstGeom prst="straightConnector1">
            <a:avLst/>
          </a:prstGeom>
          <a:ln w="127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a:off x="1427691" y="5214410"/>
            <a:ext cx="3203575" cy="0"/>
          </a:xfrm>
          <a:prstGeom prst="straightConnector1">
            <a:avLst/>
          </a:prstGeom>
          <a:ln w="127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a:off x="5157311" y="5197476"/>
            <a:ext cx="3203575" cy="0"/>
          </a:xfrm>
          <a:prstGeom prst="straightConnector1">
            <a:avLst/>
          </a:prstGeom>
          <a:ln w="127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flipH="1" flipV="1">
            <a:off x="5149955" y="3485093"/>
            <a:ext cx="12650" cy="1712384"/>
          </a:xfrm>
          <a:prstGeom prst="straightConnector1">
            <a:avLst/>
          </a:prstGeom>
          <a:ln w="127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flipH="1" flipV="1">
            <a:off x="5146783" y="1325694"/>
            <a:ext cx="1" cy="1660262"/>
          </a:xfrm>
          <a:prstGeom prst="straightConnector1">
            <a:avLst/>
          </a:prstGeom>
          <a:ln w="127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flipV="1">
            <a:off x="1439384" y="1271986"/>
            <a:ext cx="0" cy="1713970"/>
          </a:xfrm>
          <a:prstGeom prst="straightConnector1">
            <a:avLst/>
          </a:prstGeom>
          <a:ln w="127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flipH="1" flipV="1">
            <a:off x="1432478" y="3485093"/>
            <a:ext cx="10587" cy="1720850"/>
          </a:xfrm>
          <a:prstGeom prst="straightConnector1">
            <a:avLst/>
          </a:prstGeom>
          <a:ln w="127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0" name="TextBox 19"/>
          <p:cNvSpPr txBox="1"/>
          <p:nvPr/>
        </p:nvSpPr>
        <p:spPr>
          <a:xfrm>
            <a:off x="1462791" y="1265239"/>
            <a:ext cx="641106" cy="230832"/>
          </a:xfrm>
          <a:prstGeom prst="rect">
            <a:avLst/>
          </a:prstGeom>
          <a:noFill/>
        </p:spPr>
        <p:txBody>
          <a:bodyPr wrap="square" rtlCol="0">
            <a:spAutoFit/>
          </a:bodyPr>
          <a:lstStyle/>
          <a:p>
            <a:r>
              <a:rPr lang="en-US" sz="900" dirty="0"/>
              <a:t>SD value</a:t>
            </a:r>
          </a:p>
        </p:txBody>
      </p:sp>
      <p:sp>
        <p:nvSpPr>
          <p:cNvPr id="21" name="TextBox 20"/>
          <p:cNvSpPr txBox="1"/>
          <p:nvPr/>
        </p:nvSpPr>
        <p:spPr>
          <a:xfrm>
            <a:off x="5162605" y="1317611"/>
            <a:ext cx="641106" cy="230832"/>
          </a:xfrm>
          <a:prstGeom prst="rect">
            <a:avLst/>
          </a:prstGeom>
          <a:noFill/>
        </p:spPr>
        <p:txBody>
          <a:bodyPr wrap="square" rtlCol="0">
            <a:spAutoFit/>
          </a:bodyPr>
          <a:lstStyle/>
          <a:p>
            <a:r>
              <a:rPr lang="en-US" sz="900" dirty="0"/>
              <a:t>SD value</a:t>
            </a:r>
          </a:p>
        </p:txBody>
      </p:sp>
      <p:sp>
        <p:nvSpPr>
          <p:cNvPr id="22" name="TextBox 21"/>
          <p:cNvSpPr txBox="1"/>
          <p:nvPr/>
        </p:nvSpPr>
        <p:spPr>
          <a:xfrm>
            <a:off x="1416761" y="3545890"/>
            <a:ext cx="641106" cy="230832"/>
          </a:xfrm>
          <a:prstGeom prst="rect">
            <a:avLst/>
          </a:prstGeom>
          <a:noFill/>
        </p:spPr>
        <p:txBody>
          <a:bodyPr wrap="square" rtlCol="0">
            <a:spAutoFit/>
          </a:bodyPr>
          <a:lstStyle/>
          <a:p>
            <a:r>
              <a:rPr lang="en-US" sz="900" dirty="0"/>
              <a:t>SD value</a:t>
            </a:r>
          </a:p>
        </p:txBody>
      </p:sp>
      <p:sp>
        <p:nvSpPr>
          <p:cNvPr id="31" name="TextBox 30"/>
          <p:cNvSpPr txBox="1"/>
          <p:nvPr/>
        </p:nvSpPr>
        <p:spPr>
          <a:xfrm>
            <a:off x="5144667" y="3520489"/>
            <a:ext cx="641106" cy="230832"/>
          </a:xfrm>
          <a:prstGeom prst="rect">
            <a:avLst/>
          </a:prstGeom>
          <a:noFill/>
        </p:spPr>
        <p:txBody>
          <a:bodyPr wrap="square" rtlCol="0">
            <a:spAutoFit/>
          </a:bodyPr>
          <a:lstStyle/>
          <a:p>
            <a:r>
              <a:rPr lang="en-US" sz="900" dirty="0"/>
              <a:t>SD value</a:t>
            </a:r>
          </a:p>
        </p:txBody>
      </p:sp>
      <p:sp>
        <p:nvSpPr>
          <p:cNvPr id="32" name="TextBox 31"/>
          <p:cNvSpPr txBox="1"/>
          <p:nvPr/>
        </p:nvSpPr>
        <p:spPr>
          <a:xfrm>
            <a:off x="4443760" y="2961309"/>
            <a:ext cx="675526" cy="230832"/>
          </a:xfrm>
          <a:prstGeom prst="rect">
            <a:avLst/>
          </a:prstGeom>
          <a:noFill/>
        </p:spPr>
        <p:txBody>
          <a:bodyPr wrap="square" rtlCol="0">
            <a:spAutoFit/>
          </a:bodyPr>
          <a:lstStyle/>
          <a:p>
            <a:r>
              <a:rPr lang="en-US" sz="900" dirty="0"/>
              <a:t>property</a:t>
            </a:r>
          </a:p>
        </p:txBody>
      </p:sp>
      <p:sp>
        <p:nvSpPr>
          <p:cNvPr id="33" name="TextBox 32"/>
          <p:cNvSpPr txBox="1"/>
          <p:nvPr/>
        </p:nvSpPr>
        <p:spPr>
          <a:xfrm>
            <a:off x="8241434" y="2942261"/>
            <a:ext cx="675526" cy="230832"/>
          </a:xfrm>
          <a:prstGeom prst="rect">
            <a:avLst/>
          </a:prstGeom>
          <a:noFill/>
        </p:spPr>
        <p:txBody>
          <a:bodyPr wrap="square" rtlCol="0">
            <a:spAutoFit/>
          </a:bodyPr>
          <a:lstStyle/>
          <a:p>
            <a:r>
              <a:rPr lang="en-US" sz="900" dirty="0"/>
              <a:t>property</a:t>
            </a:r>
          </a:p>
        </p:txBody>
      </p:sp>
      <p:sp>
        <p:nvSpPr>
          <p:cNvPr id="34" name="TextBox 33"/>
          <p:cNvSpPr txBox="1"/>
          <p:nvPr/>
        </p:nvSpPr>
        <p:spPr>
          <a:xfrm>
            <a:off x="4460566" y="5176735"/>
            <a:ext cx="675526" cy="230832"/>
          </a:xfrm>
          <a:prstGeom prst="rect">
            <a:avLst/>
          </a:prstGeom>
          <a:noFill/>
        </p:spPr>
        <p:txBody>
          <a:bodyPr wrap="square" rtlCol="0">
            <a:spAutoFit/>
          </a:bodyPr>
          <a:lstStyle/>
          <a:p>
            <a:r>
              <a:rPr lang="en-US" sz="900" dirty="0"/>
              <a:t>property</a:t>
            </a:r>
          </a:p>
        </p:txBody>
      </p:sp>
      <p:sp>
        <p:nvSpPr>
          <p:cNvPr id="35" name="TextBox 34"/>
          <p:cNvSpPr txBox="1"/>
          <p:nvPr/>
        </p:nvSpPr>
        <p:spPr>
          <a:xfrm>
            <a:off x="8171537" y="5214410"/>
            <a:ext cx="675526" cy="230832"/>
          </a:xfrm>
          <a:prstGeom prst="rect">
            <a:avLst/>
          </a:prstGeom>
          <a:noFill/>
        </p:spPr>
        <p:txBody>
          <a:bodyPr wrap="square" rtlCol="0">
            <a:spAutoFit/>
          </a:bodyPr>
          <a:lstStyle/>
          <a:p>
            <a:r>
              <a:rPr lang="en-US" sz="900" dirty="0"/>
              <a:t>property</a:t>
            </a:r>
          </a:p>
        </p:txBody>
      </p:sp>
    </p:spTree>
    <p:extLst>
      <p:ext uri="{BB962C8B-B14F-4D97-AF65-F5344CB8AC3E}">
        <p14:creationId xmlns:p14="http://schemas.microsoft.com/office/powerpoint/2010/main" val="42921822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0" y="-51905"/>
            <a:ext cx="8686800" cy="1143000"/>
          </a:xfrm>
        </p:spPr>
        <p:txBody>
          <a:bodyPr>
            <a:noAutofit/>
          </a:bodyPr>
          <a:lstStyle/>
          <a:p>
            <a:r>
              <a:rPr lang="en-US" sz="2800" dirty="0"/>
              <a:t>Analysis: Statistical Comparisons</a:t>
            </a:r>
          </a:p>
        </p:txBody>
      </p:sp>
      <p:pic>
        <p:nvPicPr>
          <p:cNvPr id="2" name="Picture 1"/>
          <p:cNvPicPr>
            <a:picLocks noChangeAspect="1"/>
          </p:cNvPicPr>
          <p:nvPr/>
        </p:nvPicPr>
        <p:blipFill>
          <a:blip r:embed="rId3"/>
          <a:stretch>
            <a:fillRect/>
          </a:stretch>
        </p:blipFill>
        <p:spPr>
          <a:xfrm>
            <a:off x="1610346" y="888456"/>
            <a:ext cx="5808353" cy="6183676"/>
          </a:xfrm>
          <a:prstGeom prst="rect">
            <a:avLst/>
          </a:prstGeom>
        </p:spPr>
      </p:pic>
    </p:spTree>
    <p:extLst>
      <p:ext uri="{BB962C8B-B14F-4D97-AF65-F5344CB8AC3E}">
        <p14:creationId xmlns:p14="http://schemas.microsoft.com/office/powerpoint/2010/main" val="10456772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Analysis: Statistical Comparisons</a:t>
            </a:r>
          </a:p>
        </p:txBody>
      </p:sp>
      <p:sp>
        <p:nvSpPr>
          <p:cNvPr id="5" name="Content Placeholder 4"/>
          <p:cNvSpPr>
            <a:spLocks noGrp="1"/>
          </p:cNvSpPr>
          <p:nvPr>
            <p:ph idx="1"/>
          </p:nvPr>
        </p:nvSpPr>
        <p:spPr>
          <a:xfrm>
            <a:off x="533400" y="1417639"/>
            <a:ext cx="8153400" cy="4500561"/>
          </a:xfrm>
        </p:spPr>
        <p:txBody>
          <a:bodyPr>
            <a:normAutofit/>
          </a:bodyPr>
          <a:lstStyle/>
          <a:p>
            <a:endParaRPr lang="en-US" dirty="0"/>
          </a:p>
          <a:p>
            <a:endParaRPr lang="en-US" dirty="0"/>
          </a:p>
          <a:p>
            <a:endParaRPr lang="en-US" dirty="0"/>
          </a:p>
          <a:p>
            <a:endParaRPr lang="en-US" dirty="0"/>
          </a:p>
          <a:p>
            <a:endParaRPr lang="en-US" dirty="0"/>
          </a:p>
          <a:p>
            <a:endParaRPr lang="en-US" dirty="0"/>
          </a:p>
        </p:txBody>
      </p:sp>
      <p:pic>
        <p:nvPicPr>
          <p:cNvPr id="7" name="Picture 6"/>
          <p:cNvPicPr>
            <a:picLocks noChangeAspect="1"/>
          </p:cNvPicPr>
          <p:nvPr/>
        </p:nvPicPr>
        <p:blipFill>
          <a:blip r:embed="rId3"/>
          <a:stretch>
            <a:fillRect/>
          </a:stretch>
        </p:blipFill>
        <p:spPr>
          <a:xfrm>
            <a:off x="245165" y="1493520"/>
            <a:ext cx="4323034" cy="2598420"/>
          </a:xfrm>
          <a:prstGeom prst="rect">
            <a:avLst/>
          </a:prstGeom>
        </p:spPr>
      </p:pic>
      <p:pic>
        <p:nvPicPr>
          <p:cNvPr id="8" name="Picture 7"/>
          <p:cNvPicPr>
            <a:picLocks noChangeAspect="1"/>
          </p:cNvPicPr>
          <p:nvPr/>
        </p:nvPicPr>
        <p:blipFill>
          <a:blip r:embed="rId4"/>
          <a:stretch>
            <a:fillRect/>
          </a:stretch>
        </p:blipFill>
        <p:spPr>
          <a:xfrm>
            <a:off x="4568199" y="1493520"/>
            <a:ext cx="4323034" cy="2598420"/>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30104" y="4117340"/>
            <a:ext cx="3676190" cy="790476"/>
          </a:xfrm>
          <a:prstGeom prst="rect">
            <a:avLst/>
          </a:prstGeom>
        </p:spPr>
      </p:pic>
      <p:cxnSp>
        <p:nvCxnSpPr>
          <p:cNvPr id="9" name="Straight Arrow Connector 8"/>
          <p:cNvCxnSpPr/>
          <p:nvPr/>
        </p:nvCxnSpPr>
        <p:spPr>
          <a:xfrm>
            <a:off x="614892" y="3808943"/>
            <a:ext cx="3953307" cy="0"/>
          </a:xfrm>
          <a:prstGeom prst="straightConnector1">
            <a:avLst/>
          </a:prstGeom>
          <a:ln w="127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a:off x="4949826" y="3800476"/>
            <a:ext cx="3880908" cy="0"/>
          </a:xfrm>
          <a:prstGeom prst="straightConnector1">
            <a:avLst/>
          </a:prstGeom>
          <a:ln w="127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flipV="1">
            <a:off x="614892" y="1591733"/>
            <a:ext cx="0" cy="2217210"/>
          </a:xfrm>
          <a:prstGeom prst="straightConnector1">
            <a:avLst/>
          </a:prstGeom>
          <a:ln w="127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flipV="1">
            <a:off x="4938185" y="1583266"/>
            <a:ext cx="0" cy="2217210"/>
          </a:xfrm>
          <a:prstGeom prst="straightConnector1">
            <a:avLst/>
          </a:prstGeom>
          <a:ln w="127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0" name="TextBox 19"/>
          <p:cNvSpPr txBox="1"/>
          <p:nvPr/>
        </p:nvSpPr>
        <p:spPr>
          <a:xfrm>
            <a:off x="4332653" y="3800476"/>
            <a:ext cx="675526" cy="230832"/>
          </a:xfrm>
          <a:prstGeom prst="rect">
            <a:avLst/>
          </a:prstGeom>
          <a:noFill/>
        </p:spPr>
        <p:txBody>
          <a:bodyPr wrap="square" rtlCol="0">
            <a:spAutoFit/>
          </a:bodyPr>
          <a:lstStyle/>
          <a:p>
            <a:r>
              <a:rPr lang="en-US" sz="900" dirty="0"/>
              <a:t>property</a:t>
            </a:r>
          </a:p>
        </p:txBody>
      </p:sp>
      <p:sp>
        <p:nvSpPr>
          <p:cNvPr id="21" name="TextBox 20"/>
          <p:cNvSpPr txBox="1"/>
          <p:nvPr/>
        </p:nvSpPr>
        <p:spPr>
          <a:xfrm>
            <a:off x="8583720" y="3791588"/>
            <a:ext cx="675526" cy="230832"/>
          </a:xfrm>
          <a:prstGeom prst="rect">
            <a:avLst/>
          </a:prstGeom>
          <a:noFill/>
        </p:spPr>
        <p:txBody>
          <a:bodyPr wrap="square" rtlCol="0">
            <a:spAutoFit/>
          </a:bodyPr>
          <a:lstStyle/>
          <a:p>
            <a:r>
              <a:rPr lang="en-US" sz="900" dirty="0"/>
              <a:t>property</a:t>
            </a:r>
          </a:p>
        </p:txBody>
      </p:sp>
      <p:sp>
        <p:nvSpPr>
          <p:cNvPr id="22" name="TextBox 21"/>
          <p:cNvSpPr txBox="1"/>
          <p:nvPr/>
        </p:nvSpPr>
        <p:spPr>
          <a:xfrm>
            <a:off x="602112" y="1591733"/>
            <a:ext cx="641106" cy="230832"/>
          </a:xfrm>
          <a:prstGeom prst="rect">
            <a:avLst/>
          </a:prstGeom>
          <a:noFill/>
        </p:spPr>
        <p:txBody>
          <a:bodyPr wrap="square" rtlCol="0">
            <a:spAutoFit/>
          </a:bodyPr>
          <a:lstStyle/>
          <a:p>
            <a:r>
              <a:rPr lang="en-US" sz="900" dirty="0"/>
              <a:t>SD value</a:t>
            </a:r>
          </a:p>
        </p:txBody>
      </p:sp>
      <p:sp>
        <p:nvSpPr>
          <p:cNvPr id="23" name="TextBox 22"/>
          <p:cNvSpPr txBox="1"/>
          <p:nvPr/>
        </p:nvSpPr>
        <p:spPr>
          <a:xfrm>
            <a:off x="4905868" y="1691999"/>
            <a:ext cx="641106" cy="230832"/>
          </a:xfrm>
          <a:prstGeom prst="rect">
            <a:avLst/>
          </a:prstGeom>
          <a:noFill/>
        </p:spPr>
        <p:txBody>
          <a:bodyPr wrap="square" rtlCol="0">
            <a:spAutoFit/>
          </a:bodyPr>
          <a:lstStyle/>
          <a:p>
            <a:r>
              <a:rPr lang="en-US" sz="900" dirty="0"/>
              <a:t>SD value</a:t>
            </a:r>
          </a:p>
        </p:txBody>
      </p:sp>
    </p:spTree>
    <p:extLst>
      <p:ext uri="{BB962C8B-B14F-4D97-AF65-F5344CB8AC3E}">
        <p14:creationId xmlns:p14="http://schemas.microsoft.com/office/powerpoint/2010/main" val="38018560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Visual Comparison</a:t>
            </a:r>
          </a:p>
        </p:txBody>
      </p:sp>
      <p:pic>
        <p:nvPicPr>
          <p:cNvPr id="11" name="Picture 10"/>
          <p:cNvPicPr>
            <a:picLocks noChangeAspect="1"/>
          </p:cNvPicPr>
          <p:nvPr/>
        </p:nvPicPr>
        <p:blipFill>
          <a:blip r:embed="rId3"/>
          <a:stretch>
            <a:fillRect/>
          </a:stretch>
        </p:blipFill>
        <p:spPr>
          <a:xfrm>
            <a:off x="4306795" y="1623060"/>
            <a:ext cx="4985150" cy="1844040"/>
          </a:xfrm>
          <a:prstGeom prst="rect">
            <a:avLst/>
          </a:prstGeom>
        </p:spPr>
      </p:pic>
      <p:pic>
        <p:nvPicPr>
          <p:cNvPr id="12" name="Picture 11"/>
          <p:cNvPicPr>
            <a:picLocks noChangeAspect="1"/>
          </p:cNvPicPr>
          <p:nvPr/>
        </p:nvPicPr>
        <p:blipFill>
          <a:blip r:embed="rId4"/>
          <a:stretch>
            <a:fillRect/>
          </a:stretch>
        </p:blipFill>
        <p:spPr>
          <a:xfrm>
            <a:off x="4314415" y="3617534"/>
            <a:ext cx="4985150" cy="1828143"/>
          </a:xfrm>
          <a:prstGeom prst="rect">
            <a:avLst/>
          </a:prstGeom>
        </p:spPr>
      </p:pic>
      <p:pic>
        <p:nvPicPr>
          <p:cNvPr id="13" name="Picture 12"/>
          <p:cNvPicPr>
            <a:picLocks noChangeAspect="1"/>
          </p:cNvPicPr>
          <p:nvPr/>
        </p:nvPicPr>
        <p:blipFill>
          <a:blip r:embed="rId5"/>
          <a:stretch>
            <a:fillRect/>
          </a:stretch>
        </p:blipFill>
        <p:spPr>
          <a:xfrm>
            <a:off x="-7620" y="1661160"/>
            <a:ext cx="4587240" cy="3788658"/>
          </a:xfrm>
          <a:prstGeom prst="rect">
            <a:avLst/>
          </a:prstGeom>
        </p:spPr>
      </p:pic>
      <p:sp>
        <p:nvSpPr>
          <p:cNvPr id="14" name="TextBox 13"/>
          <p:cNvSpPr txBox="1"/>
          <p:nvPr/>
        </p:nvSpPr>
        <p:spPr>
          <a:xfrm>
            <a:off x="2173082" y="5498078"/>
            <a:ext cx="5026884" cy="369332"/>
          </a:xfrm>
          <a:prstGeom prst="rect">
            <a:avLst/>
          </a:prstGeom>
          <a:noFill/>
        </p:spPr>
        <p:txBody>
          <a:bodyPr wrap="square" rtlCol="0">
            <a:spAutoFit/>
          </a:bodyPr>
          <a:lstStyle/>
          <a:p>
            <a:r>
              <a:rPr lang="en-US" dirty="0"/>
              <a:t>Facebook graph; Sampling rate: 10 % on edges</a:t>
            </a:r>
          </a:p>
        </p:txBody>
      </p:sp>
      <p:sp>
        <p:nvSpPr>
          <p:cNvPr id="3" name="Oval 2"/>
          <p:cNvSpPr/>
          <p:nvPr/>
        </p:nvSpPr>
        <p:spPr>
          <a:xfrm>
            <a:off x="4867275" y="1838325"/>
            <a:ext cx="1790700" cy="1628776"/>
          </a:xfrm>
          <a:prstGeom prst="ellipse">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8259446" y="4524375"/>
            <a:ext cx="642209" cy="625830"/>
          </a:xfrm>
          <a:prstGeom prst="ellipse">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477575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Analysis: Visual Comparison</a:t>
            </a:r>
          </a:p>
        </p:txBody>
      </p:sp>
      <p:sp>
        <p:nvSpPr>
          <p:cNvPr id="3" name="Content Placeholder 2"/>
          <p:cNvSpPr>
            <a:spLocks noGrp="1"/>
          </p:cNvSpPr>
          <p:nvPr>
            <p:ph idx="1"/>
          </p:nvPr>
        </p:nvSpPr>
        <p:spPr/>
        <p:txBody>
          <a:bodyPr>
            <a:normAutofit/>
          </a:bodyPr>
          <a:lstStyle/>
          <a:p>
            <a:r>
              <a:rPr lang="en-US" dirty="0"/>
              <a:t>Spatial coverage </a:t>
            </a:r>
          </a:p>
          <a:p>
            <a:pPr lvl="1"/>
            <a:r>
              <a:rPr lang="en-US" sz="2000" dirty="0"/>
              <a:t>Random sampling methods &gt; Topology-based sampling</a:t>
            </a:r>
            <a:endParaRPr lang="en-US" dirty="0"/>
          </a:p>
          <a:p>
            <a:r>
              <a:rPr lang="en-US" dirty="0"/>
              <a:t>Clusters</a:t>
            </a:r>
          </a:p>
          <a:p>
            <a:pPr lvl="1"/>
            <a:r>
              <a:rPr lang="en-US" sz="2000" dirty="0"/>
              <a:t>Edge-related sampling methods &gt; Node sampling</a:t>
            </a:r>
          </a:p>
          <a:p>
            <a:pPr lvl="1"/>
            <a:r>
              <a:rPr lang="en-US" sz="2000" dirty="0"/>
              <a:t>Edge-related sampling methods &gt; Topology-based sampling</a:t>
            </a:r>
          </a:p>
        </p:txBody>
      </p:sp>
    </p:spTree>
    <p:extLst>
      <p:ext uri="{BB962C8B-B14F-4D97-AF65-F5344CB8AC3E}">
        <p14:creationId xmlns:p14="http://schemas.microsoft.com/office/powerpoint/2010/main" val="6025406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4" name="Content Placeholder 3"/>
          <p:cNvSpPr>
            <a:spLocks noGrp="1"/>
          </p:cNvSpPr>
          <p:nvPr>
            <p:ph idx="1"/>
          </p:nvPr>
        </p:nvSpPr>
        <p:spPr/>
        <p:txBody>
          <a:bodyPr>
            <a:noAutofit/>
          </a:bodyPr>
          <a:lstStyle/>
          <a:p>
            <a:r>
              <a:rPr lang="en-US" sz="2000" dirty="0"/>
              <a:t>Introduction (Chapter 1)</a:t>
            </a:r>
          </a:p>
          <a:p>
            <a:pPr lvl="1"/>
            <a:r>
              <a:rPr lang="en-US" sz="2000" dirty="0"/>
              <a:t>Motivations</a:t>
            </a:r>
          </a:p>
          <a:p>
            <a:pPr lvl="1"/>
            <a:r>
              <a:rPr lang="en-US" sz="2000" dirty="0"/>
              <a:t>Objective</a:t>
            </a:r>
          </a:p>
          <a:p>
            <a:pPr lvl="1"/>
            <a:r>
              <a:rPr lang="en-US" sz="2000" dirty="0"/>
              <a:t>Main Work</a:t>
            </a:r>
          </a:p>
          <a:p>
            <a:r>
              <a:rPr lang="en-US" sz="2000" dirty="0"/>
              <a:t>Graph Sampling for Visual Analytics(Chapter 2)</a:t>
            </a:r>
          </a:p>
          <a:p>
            <a:r>
              <a:rPr lang="en-US" sz="2000" dirty="0"/>
              <a:t>Distributed Graph Sampling Methods(Chapter 3)</a:t>
            </a:r>
          </a:p>
          <a:p>
            <a:r>
              <a:rPr lang="en-US" sz="2000" dirty="0"/>
              <a:t>BGS:A Large-scale Graph Visualization System(Chapter 4)</a:t>
            </a:r>
          </a:p>
          <a:p>
            <a:r>
              <a:rPr lang="en-US" sz="2000" dirty="0"/>
              <a:t>Conclusion (Chapter 5)</a:t>
            </a:r>
          </a:p>
        </p:txBody>
      </p:sp>
      <p:sp>
        <p:nvSpPr>
          <p:cNvPr id="3" name="TextBox 2"/>
          <p:cNvSpPr txBox="1"/>
          <p:nvPr/>
        </p:nvSpPr>
        <p:spPr>
          <a:xfrm>
            <a:off x="1287380" y="5550922"/>
            <a:ext cx="6268453" cy="369332"/>
          </a:xfrm>
          <a:prstGeom prst="rect">
            <a:avLst/>
          </a:prstGeom>
          <a:noFill/>
        </p:spPr>
        <p:txBody>
          <a:bodyPr wrap="square" rtlCol="0">
            <a:spAutoFit/>
          </a:bodyPr>
          <a:lstStyle/>
          <a:p>
            <a:r>
              <a:rPr lang="en-US" altLang="zh-CN" dirty="0"/>
              <a:t>Dissertation: </a:t>
            </a:r>
            <a:r>
              <a:rPr lang="en-US" dirty="0">
                <a:hlinkClick r:id="rId3"/>
              </a:rPr>
              <a:t>https://github.com/zhangfangyan/Dissertation</a:t>
            </a:r>
            <a:endParaRPr lang="en-US" dirty="0"/>
          </a:p>
        </p:txBody>
      </p:sp>
    </p:spTree>
    <p:extLst>
      <p:ext uri="{BB962C8B-B14F-4D97-AF65-F5344CB8AC3E}">
        <p14:creationId xmlns:p14="http://schemas.microsoft.com/office/powerpoint/2010/main" val="19486674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Analysis: Comparison in Efficiency</a:t>
            </a:r>
          </a:p>
        </p:txBody>
      </p:sp>
      <p:sp>
        <p:nvSpPr>
          <p:cNvPr id="6" name="Content Placeholder 5"/>
          <p:cNvSpPr>
            <a:spLocks noGrp="1"/>
          </p:cNvSpPr>
          <p:nvPr>
            <p:ph idx="1"/>
          </p:nvPr>
        </p:nvSpPr>
        <p:spPr>
          <a:xfrm>
            <a:off x="686248" y="1600201"/>
            <a:ext cx="8000552" cy="4343399"/>
          </a:xfrm>
        </p:spPr>
        <p:txBody>
          <a:bodyPr>
            <a:normAutofit/>
          </a:bodyPr>
          <a:lstStyle/>
          <a:p>
            <a:endParaRPr lang="en-US" dirty="0"/>
          </a:p>
          <a:p>
            <a:endParaRPr lang="en-US" dirty="0"/>
          </a:p>
          <a:p>
            <a:endParaRPr lang="en-US" dirty="0"/>
          </a:p>
          <a:p>
            <a:pPr marL="0" indent="0">
              <a:buNone/>
            </a:pPr>
            <a:endParaRPr lang="en-US" dirty="0"/>
          </a:p>
          <a:p>
            <a:pPr marL="0" indent="0">
              <a:buNone/>
            </a:pPr>
            <a:endParaRPr lang="en-US" dirty="0"/>
          </a:p>
          <a:p>
            <a:pPr marL="0" indent="0">
              <a:buNone/>
            </a:pPr>
            <a:endParaRPr lang="en-US" dirty="0"/>
          </a:p>
          <a:p>
            <a:endParaRPr lang="en-US" dirty="0"/>
          </a:p>
          <a:p>
            <a:endParaRPr lang="en-US" dirty="0"/>
          </a:p>
          <a:p>
            <a:endParaRPr lang="en-US" dirty="0"/>
          </a:p>
          <a:p>
            <a:endParaRPr lang="en-US" dirty="0"/>
          </a:p>
          <a:p>
            <a:endParaRPr lang="en-US" dirty="0"/>
          </a:p>
        </p:txBody>
      </p:sp>
      <p:graphicFrame>
        <p:nvGraphicFramePr>
          <p:cNvPr id="8" name="Chart 7"/>
          <p:cNvGraphicFramePr/>
          <p:nvPr>
            <p:extLst/>
          </p:nvPr>
        </p:nvGraphicFramePr>
        <p:xfrm>
          <a:off x="1351914" y="1356998"/>
          <a:ext cx="6496686" cy="3596002"/>
        </p:xfrm>
        <a:graphic>
          <a:graphicData uri="http://schemas.openxmlformats.org/drawingml/2006/chart">
            <c:chart xmlns:c="http://schemas.openxmlformats.org/drawingml/2006/chart" xmlns:r="http://schemas.openxmlformats.org/officeDocument/2006/relationships" r:id="rId3"/>
          </a:graphicData>
        </a:graphic>
      </p:graphicFrame>
      <p:sp>
        <p:nvSpPr>
          <p:cNvPr id="3" name="TextBox 2"/>
          <p:cNvSpPr txBox="1"/>
          <p:nvPr/>
        </p:nvSpPr>
        <p:spPr>
          <a:xfrm>
            <a:off x="3994891" y="4966773"/>
            <a:ext cx="1210732" cy="369332"/>
          </a:xfrm>
          <a:prstGeom prst="rect">
            <a:avLst/>
          </a:prstGeom>
          <a:noFill/>
        </p:spPr>
        <p:txBody>
          <a:bodyPr wrap="square" rtlCol="0">
            <a:spAutoFit/>
          </a:bodyPr>
          <a:lstStyle/>
          <a:p>
            <a:r>
              <a:rPr lang="en-US" dirty="0"/>
              <a:t>Facebook </a:t>
            </a:r>
          </a:p>
        </p:txBody>
      </p:sp>
      <p:cxnSp>
        <p:nvCxnSpPr>
          <p:cNvPr id="5" name="Straight Arrow Connector 4"/>
          <p:cNvCxnSpPr/>
          <p:nvPr/>
        </p:nvCxnSpPr>
        <p:spPr>
          <a:xfrm>
            <a:off x="1876425" y="4638675"/>
            <a:ext cx="5972176" cy="0"/>
          </a:xfrm>
          <a:prstGeom prst="straightConnector1">
            <a:avLst/>
          </a:prstGeom>
          <a:ln w="127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flipV="1">
            <a:off x="1866900" y="1938338"/>
            <a:ext cx="0" cy="2705100"/>
          </a:xfrm>
          <a:prstGeom prst="straightConnector1">
            <a:avLst/>
          </a:prstGeom>
          <a:ln w="127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7483501" y="4649153"/>
            <a:ext cx="970466" cy="230832"/>
          </a:xfrm>
          <a:prstGeom prst="rect">
            <a:avLst/>
          </a:prstGeom>
          <a:noFill/>
        </p:spPr>
        <p:txBody>
          <a:bodyPr wrap="square" rtlCol="0">
            <a:spAutoFit/>
          </a:bodyPr>
          <a:lstStyle/>
          <a:p>
            <a:r>
              <a:rPr lang="en-US" sz="900" dirty="0"/>
              <a:t>sampling rate</a:t>
            </a:r>
          </a:p>
        </p:txBody>
      </p:sp>
      <p:sp>
        <p:nvSpPr>
          <p:cNvPr id="13" name="TextBox 12"/>
          <p:cNvSpPr txBox="1"/>
          <p:nvPr/>
        </p:nvSpPr>
        <p:spPr>
          <a:xfrm>
            <a:off x="1866900" y="1936965"/>
            <a:ext cx="893234" cy="230832"/>
          </a:xfrm>
          <a:prstGeom prst="rect">
            <a:avLst/>
          </a:prstGeom>
          <a:noFill/>
        </p:spPr>
        <p:txBody>
          <a:bodyPr wrap="square" rtlCol="0">
            <a:spAutoFit/>
          </a:bodyPr>
          <a:lstStyle/>
          <a:p>
            <a:r>
              <a:rPr lang="en-US" sz="900" dirty="0"/>
              <a:t>time(seconds)</a:t>
            </a:r>
          </a:p>
        </p:txBody>
      </p:sp>
    </p:spTree>
    <p:extLst>
      <p:ext uri="{BB962C8B-B14F-4D97-AF65-F5344CB8AC3E}">
        <p14:creationId xmlns:p14="http://schemas.microsoft.com/office/powerpoint/2010/main" val="29943794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a:t>
            </a:r>
          </a:p>
        </p:txBody>
      </p:sp>
      <p:sp>
        <p:nvSpPr>
          <p:cNvPr id="3" name="Content Placeholder 2"/>
          <p:cNvSpPr>
            <a:spLocks noGrp="1"/>
          </p:cNvSpPr>
          <p:nvPr>
            <p:ph idx="1"/>
          </p:nvPr>
        </p:nvSpPr>
        <p:spPr/>
        <p:txBody>
          <a:bodyPr>
            <a:normAutofit/>
          </a:bodyPr>
          <a:lstStyle/>
          <a:p>
            <a:r>
              <a:rPr lang="en-US" sz="2800" dirty="0"/>
              <a:t>When choosing sampling methods, we need to consider the four following factors:</a:t>
            </a:r>
          </a:p>
          <a:p>
            <a:pPr lvl="1"/>
            <a:r>
              <a:rPr lang="en-US" sz="2400" dirty="0"/>
              <a:t>graph type</a:t>
            </a:r>
          </a:p>
          <a:p>
            <a:pPr lvl="1"/>
            <a:r>
              <a:rPr lang="en-US" sz="2400" dirty="0"/>
              <a:t>graph property</a:t>
            </a:r>
          </a:p>
          <a:p>
            <a:pPr lvl="1"/>
            <a:r>
              <a:rPr lang="en-US" sz="2400" dirty="0"/>
              <a:t>sampling efficiency</a:t>
            </a:r>
          </a:p>
          <a:p>
            <a:pPr lvl="1"/>
            <a:r>
              <a:rPr lang="en-US" sz="2400" dirty="0"/>
              <a:t>visual requirements </a:t>
            </a:r>
          </a:p>
        </p:txBody>
      </p:sp>
    </p:spTree>
    <p:extLst>
      <p:ext uri="{BB962C8B-B14F-4D97-AF65-F5344CB8AC3E}">
        <p14:creationId xmlns:p14="http://schemas.microsoft.com/office/powerpoint/2010/main" val="32425665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2"/>
          <p:cNvSpPr txBox="1">
            <a:spLocks/>
          </p:cNvSpPr>
          <p:nvPr/>
        </p:nvSpPr>
        <p:spPr>
          <a:xfrm>
            <a:off x="1250576" y="1013148"/>
            <a:ext cx="753035" cy="3758358"/>
          </a:xfrm>
          <a:prstGeom prst="rect">
            <a:avLst/>
          </a:prstGeom>
          <a:effectLst>
            <a:outerShdw blurRad="63500" dist="38100" dir="5400000" algn="ctr">
              <a:srgbClr val="000000">
                <a:alpha val="45000"/>
              </a:srgbClr>
            </a:outerShdw>
          </a:effectLst>
          <a:scene3d>
            <a:camera prst="orthographicFront">
              <a:rot lat="0" lon="0" rev="0"/>
            </a:camera>
            <a:lightRig rig="glow" dir="t">
              <a:rot lat="0" lon="0" rev="4800000"/>
            </a:lightRig>
          </a:scene3d>
          <a:sp3d prstMaterial="matte">
            <a:bevelT w="127000" h="63500"/>
          </a:sp3d>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rgbClr val="2D2E2B"/>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rgbClr val="54565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rgbClr val="54565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rgbClr val="54565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defTabSz="914363">
              <a:spcBef>
                <a:spcPts val="0"/>
              </a:spcBef>
              <a:buFontTx/>
              <a:buNone/>
              <a:defRPr/>
            </a:pPr>
            <a:r>
              <a:rPr lang="en-US" sz="8000" dirty="0">
                <a:ln w="18415" cmpd="sng">
                  <a:solidFill>
                    <a:srgbClr val="FFFFFF"/>
                  </a:solidFill>
                  <a:prstDash val="solid"/>
                </a:ln>
                <a:solidFill>
                  <a:srgbClr val="800000"/>
                </a:solidFill>
                <a:effectLst>
                  <a:outerShdw blurRad="63500" dir="3600000" algn="tl" rotWithShape="0">
                    <a:srgbClr val="000000">
                      <a:alpha val="70000"/>
                    </a:srgbClr>
                  </a:outerShdw>
                </a:effectLst>
              </a:rPr>
              <a:t>1</a:t>
            </a:r>
          </a:p>
          <a:p>
            <a:pPr marL="0" indent="0" defTabSz="914363">
              <a:spcBef>
                <a:spcPts val="0"/>
              </a:spcBef>
              <a:buFontTx/>
              <a:buNone/>
              <a:defRPr/>
            </a:pPr>
            <a:r>
              <a:rPr lang="en-US" sz="8000" dirty="0">
                <a:ln w="18415" cmpd="sng">
                  <a:solidFill>
                    <a:srgbClr val="FFFFFF"/>
                  </a:solidFill>
                  <a:prstDash val="solid"/>
                </a:ln>
                <a:solidFill>
                  <a:srgbClr val="800000"/>
                </a:solidFill>
                <a:effectLst>
                  <a:outerShdw blurRad="63500" dir="3600000" algn="tl" rotWithShape="0">
                    <a:srgbClr val="000000">
                      <a:alpha val="70000"/>
                    </a:srgbClr>
                  </a:outerShdw>
                </a:effectLst>
              </a:rPr>
              <a:t>2</a:t>
            </a:r>
          </a:p>
          <a:p>
            <a:pPr marL="0" indent="0" defTabSz="914363">
              <a:spcBef>
                <a:spcPts val="0"/>
              </a:spcBef>
              <a:buFontTx/>
              <a:buNone/>
              <a:defRPr/>
            </a:pPr>
            <a:r>
              <a:rPr lang="en-US" sz="8000" dirty="0">
                <a:ln w="18415" cmpd="sng">
                  <a:solidFill>
                    <a:srgbClr val="FFFFFF"/>
                  </a:solidFill>
                  <a:prstDash val="solid"/>
                </a:ln>
                <a:solidFill>
                  <a:srgbClr val="800000"/>
                </a:solidFill>
                <a:effectLst>
                  <a:outerShdw blurRad="63500" dir="3600000" algn="tl" rotWithShape="0">
                    <a:srgbClr val="000000">
                      <a:alpha val="70000"/>
                    </a:srgbClr>
                  </a:outerShdw>
                </a:effectLst>
              </a:rPr>
              <a:t>3</a:t>
            </a:r>
          </a:p>
        </p:txBody>
      </p:sp>
      <p:sp>
        <p:nvSpPr>
          <p:cNvPr id="5" name="Rounded Rectangle 4"/>
          <p:cNvSpPr/>
          <p:nvPr/>
        </p:nvSpPr>
        <p:spPr bwMode="auto">
          <a:xfrm>
            <a:off x="2147047" y="2455261"/>
            <a:ext cx="5948082" cy="981635"/>
          </a:xfrm>
          <a:prstGeom prst="roundRect">
            <a:avLst>
              <a:gd name="adj" fmla="val 9033"/>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91436" tIns="45718" rIns="91436" bIns="45718" anchor="ctr"/>
          <a:lstStyle/>
          <a:p>
            <a:pPr algn="ctr" defTabSz="914099">
              <a:defRPr/>
            </a:pPr>
            <a:r>
              <a:rPr lang="en-US" sz="2400" dirty="0"/>
              <a:t>Distributed Graph Sampling Methods</a:t>
            </a:r>
            <a:endParaRPr lang="en-US" sz="2400" dirty="0">
              <a:solidFill>
                <a:srgbClr val="FFFFFF"/>
              </a:solidFill>
              <a:effectLst>
                <a:outerShdw blurRad="38100" dist="38100" dir="2700000" algn="tl">
                  <a:srgbClr val="000000">
                    <a:alpha val="43137"/>
                  </a:srgbClr>
                </a:outerShdw>
              </a:effectLst>
            </a:endParaRPr>
          </a:p>
        </p:txBody>
      </p:sp>
      <p:sp>
        <p:nvSpPr>
          <p:cNvPr id="6" name="Rounded Rectangle 5"/>
          <p:cNvSpPr/>
          <p:nvPr/>
        </p:nvSpPr>
        <p:spPr bwMode="auto">
          <a:xfrm>
            <a:off x="2147047" y="1303745"/>
            <a:ext cx="5948082" cy="860919"/>
          </a:xfrm>
          <a:prstGeom prst="roundRect">
            <a:avLst>
              <a:gd name="adj" fmla="val 9033"/>
            </a:avLst>
          </a:prstGeom>
          <a:ln>
            <a:headEnd type="none" w="med" len="med"/>
            <a:tailEnd type="none" w="med" len="med"/>
          </a:ln>
        </p:spPr>
        <p:style>
          <a:lnRef idx="1">
            <a:schemeClr val="dk1"/>
          </a:lnRef>
          <a:fillRef idx="3">
            <a:schemeClr val="dk1"/>
          </a:fillRef>
          <a:effectRef idx="2">
            <a:schemeClr val="dk1"/>
          </a:effectRef>
          <a:fontRef idx="minor">
            <a:schemeClr val="lt1"/>
          </a:fontRef>
        </p:style>
        <p:txBody>
          <a:bodyPr lIns="91436" tIns="45718" rIns="91436" bIns="45718" anchor="ctr"/>
          <a:lstStyle/>
          <a:p>
            <a:pPr algn="ctr" defTabSz="914099">
              <a:defRPr/>
            </a:pPr>
            <a:r>
              <a:rPr lang="en-US" sz="2400" dirty="0"/>
              <a:t>Graph Sampling for Visual Analytics</a:t>
            </a:r>
            <a:endParaRPr lang="en-US" sz="2400" dirty="0">
              <a:solidFill>
                <a:srgbClr val="FFFFFF"/>
              </a:solidFill>
              <a:effectLst>
                <a:outerShdw blurRad="38100" dist="38100" dir="2700000" algn="tl">
                  <a:srgbClr val="000000">
                    <a:alpha val="43137"/>
                  </a:srgbClr>
                </a:outerShdw>
              </a:effectLst>
            </a:endParaRPr>
          </a:p>
        </p:txBody>
      </p:sp>
      <p:sp>
        <p:nvSpPr>
          <p:cNvPr id="8" name="Rounded Rectangle 7"/>
          <p:cNvSpPr/>
          <p:nvPr/>
        </p:nvSpPr>
        <p:spPr bwMode="auto">
          <a:xfrm>
            <a:off x="2147047" y="3826707"/>
            <a:ext cx="5948082" cy="816096"/>
          </a:xfrm>
          <a:prstGeom prst="roundRect">
            <a:avLst>
              <a:gd name="adj" fmla="val 9033"/>
            </a:avLst>
          </a:prstGeom>
          <a:ln>
            <a:headEnd type="none" w="med" len="med"/>
            <a:tailEnd type="none" w="med" len="med"/>
          </a:ln>
        </p:spPr>
        <p:style>
          <a:lnRef idx="1">
            <a:schemeClr val="dk1"/>
          </a:lnRef>
          <a:fillRef idx="3">
            <a:schemeClr val="dk1"/>
          </a:fillRef>
          <a:effectRef idx="2">
            <a:schemeClr val="dk1"/>
          </a:effectRef>
          <a:fontRef idx="minor">
            <a:schemeClr val="lt1"/>
          </a:fontRef>
        </p:style>
        <p:txBody>
          <a:bodyPr lIns="91436" tIns="45718" rIns="91436" bIns="45718" anchor="ctr"/>
          <a:lstStyle/>
          <a:p>
            <a:pPr algn="ctr" defTabSz="914099">
              <a:defRPr/>
            </a:pPr>
            <a:r>
              <a:rPr lang="en-US" sz="2800" dirty="0"/>
              <a:t>BGS: Big Graph Surfer</a:t>
            </a:r>
            <a:endParaRPr lang="en-US" sz="2800" dirty="0">
              <a:solidFill>
                <a:srgbClr val="FFFFFF"/>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1711953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Methodology</a:t>
            </a:r>
          </a:p>
        </p:txBody>
      </p:sp>
      <p:graphicFrame>
        <p:nvGraphicFramePr>
          <p:cNvPr id="7" name="Table 6"/>
          <p:cNvGraphicFramePr>
            <a:graphicFrameLocks noGrp="1"/>
          </p:cNvGraphicFramePr>
          <p:nvPr>
            <p:extLst>
              <p:ext uri="{D42A27DB-BD31-4B8C-83A1-F6EECF244321}">
                <p14:modId xmlns:p14="http://schemas.microsoft.com/office/powerpoint/2010/main" val="4099481348"/>
              </p:ext>
            </p:extLst>
          </p:nvPr>
        </p:nvGraphicFramePr>
        <p:xfrm>
          <a:off x="0" y="2138680"/>
          <a:ext cx="9144000" cy="3128010"/>
        </p:xfrm>
        <a:graphic>
          <a:graphicData uri="http://schemas.openxmlformats.org/drawingml/2006/table">
            <a:tbl>
              <a:tblPr firstRow="1" bandRow="1">
                <a:tableStyleId>{5C22544A-7EE6-4342-B048-85BDC9FD1C3A}</a:tableStyleId>
              </a:tblPr>
              <a:tblGrid>
                <a:gridCol w="3586480">
                  <a:extLst>
                    <a:ext uri="{9D8B030D-6E8A-4147-A177-3AD203B41FA5}">
                      <a16:colId xmlns:a16="http://schemas.microsoft.com/office/drawing/2014/main" val="899791851"/>
                    </a:ext>
                  </a:extLst>
                </a:gridCol>
                <a:gridCol w="2824480">
                  <a:extLst>
                    <a:ext uri="{9D8B030D-6E8A-4147-A177-3AD203B41FA5}">
                      <a16:colId xmlns:a16="http://schemas.microsoft.com/office/drawing/2014/main" val="2426306548"/>
                    </a:ext>
                  </a:extLst>
                </a:gridCol>
                <a:gridCol w="2733040">
                  <a:extLst>
                    <a:ext uri="{9D8B030D-6E8A-4147-A177-3AD203B41FA5}">
                      <a16:colId xmlns:a16="http://schemas.microsoft.com/office/drawing/2014/main" val="2882738249"/>
                    </a:ext>
                  </a:extLst>
                </a:gridCol>
              </a:tblGrid>
              <a:tr h="768350">
                <a:tc>
                  <a:txBody>
                    <a:bodyPr/>
                    <a:lstStyle/>
                    <a:p>
                      <a:pPr>
                        <a:lnSpc>
                          <a:spcPct val="150000"/>
                        </a:lnSpc>
                      </a:pPr>
                      <a:r>
                        <a:rPr lang="en-US" sz="1600" dirty="0"/>
                        <a:t>Distributed Node Sampling</a:t>
                      </a:r>
                    </a:p>
                  </a:txBody>
                  <a:tcPr/>
                </a:tc>
                <a:tc>
                  <a:txBody>
                    <a:bodyPr/>
                    <a:lstStyle/>
                    <a:p>
                      <a:pPr>
                        <a:lnSpc>
                          <a:spcPct val="150000"/>
                        </a:lnSpc>
                      </a:pPr>
                      <a:r>
                        <a:rPr lang="en-US" sz="1600" dirty="0"/>
                        <a:t>Distributed Edge Sampling</a:t>
                      </a:r>
                    </a:p>
                  </a:txBody>
                  <a:tcPr/>
                </a:tc>
                <a:tc>
                  <a:txBody>
                    <a:bodyPr/>
                    <a:lstStyle/>
                    <a:p>
                      <a:pPr>
                        <a:lnSpc>
                          <a:spcPct val="150000"/>
                        </a:lnSpc>
                      </a:pPr>
                      <a:r>
                        <a:rPr lang="en-US" sz="1600" dirty="0"/>
                        <a:t>Distributed Topology-based Sampling</a:t>
                      </a:r>
                    </a:p>
                  </a:txBody>
                  <a:tcPr/>
                </a:tc>
                <a:extLst>
                  <a:ext uri="{0D108BD9-81ED-4DB2-BD59-A6C34878D82A}">
                    <a16:rowId xmlns:a16="http://schemas.microsoft.com/office/drawing/2014/main" val="1785497081"/>
                  </a:ext>
                </a:extLst>
              </a:tr>
              <a:tr h="768350">
                <a:tc>
                  <a:txBody>
                    <a:bodyPr/>
                    <a:lstStyle/>
                    <a:p>
                      <a:pPr algn="ctr">
                        <a:lnSpc>
                          <a:spcPct val="150000"/>
                        </a:lnSpc>
                      </a:pPr>
                      <a:r>
                        <a:rPr lang="en-US" sz="1800" dirty="0"/>
                        <a:t>Random Nodes (RN)</a:t>
                      </a:r>
                    </a:p>
                  </a:txBody>
                  <a:tcPr/>
                </a:tc>
                <a:tc>
                  <a:txBody>
                    <a:bodyPr/>
                    <a:lstStyle/>
                    <a:p>
                      <a:pPr algn="ctr">
                        <a:lnSpc>
                          <a:spcPct val="150000"/>
                        </a:lnSpc>
                      </a:pPr>
                      <a:r>
                        <a:rPr lang="en-US" sz="1800" dirty="0"/>
                        <a:t>Random Edge (RE)</a:t>
                      </a:r>
                    </a:p>
                  </a:txBody>
                  <a:tcPr/>
                </a:tc>
                <a:tc>
                  <a:txBody>
                    <a:bodyPr/>
                    <a:lstStyle/>
                    <a:p>
                      <a:pPr algn="ctr">
                        <a:lnSpc>
                          <a:spcPct val="150000"/>
                        </a:lnSpc>
                      </a:pPr>
                      <a:r>
                        <a:rPr lang="en-US" sz="1800" dirty="0"/>
                        <a:t>Breadth-First (BF)</a:t>
                      </a:r>
                    </a:p>
                  </a:txBody>
                  <a:tcPr/>
                </a:tc>
                <a:extLst>
                  <a:ext uri="{0D108BD9-81ED-4DB2-BD59-A6C34878D82A}">
                    <a16:rowId xmlns:a16="http://schemas.microsoft.com/office/drawing/2014/main" val="102373868"/>
                  </a:ext>
                </a:extLst>
              </a:tr>
              <a:tr h="768350">
                <a:tc>
                  <a:txBody>
                    <a:bodyPr/>
                    <a:lstStyle/>
                    <a:p>
                      <a:pPr algn="ctr">
                        <a:lnSpc>
                          <a:spcPct val="150000"/>
                        </a:lnSpc>
                      </a:pPr>
                      <a:r>
                        <a:rPr lang="en-US" sz="1800" dirty="0"/>
                        <a:t>Random Node-Edge (RNE)</a:t>
                      </a:r>
                    </a:p>
                  </a:txBody>
                  <a:tcPr/>
                </a:tc>
                <a:tc>
                  <a:txBody>
                    <a:bodyPr/>
                    <a:lstStyle/>
                    <a:p>
                      <a:pPr algn="ctr">
                        <a:lnSpc>
                          <a:spcPct val="150000"/>
                        </a:lnSpc>
                      </a:pPr>
                      <a:r>
                        <a:rPr lang="en-US" sz="1800" dirty="0"/>
                        <a:t>Random Hybrid (RH) </a:t>
                      </a:r>
                    </a:p>
                  </a:txBody>
                  <a:tcPr/>
                </a:tc>
                <a:tc>
                  <a:txBody>
                    <a:bodyPr/>
                    <a:lstStyle/>
                    <a:p>
                      <a:pPr algn="ctr">
                        <a:lnSpc>
                          <a:spcPct val="150000"/>
                        </a:lnSpc>
                      </a:pPr>
                      <a:r>
                        <a:rPr lang="en-US" sz="1800" dirty="0"/>
                        <a:t>Forest Fire (FF)</a:t>
                      </a:r>
                    </a:p>
                  </a:txBody>
                  <a:tcPr/>
                </a:tc>
                <a:extLst>
                  <a:ext uri="{0D108BD9-81ED-4DB2-BD59-A6C34878D82A}">
                    <a16:rowId xmlns:a16="http://schemas.microsoft.com/office/drawing/2014/main" val="4139046008"/>
                  </a:ext>
                </a:extLst>
              </a:tr>
              <a:tr h="768350">
                <a:tc>
                  <a:txBody>
                    <a:bodyPr/>
                    <a:lstStyle/>
                    <a:p>
                      <a:pPr algn="ctr">
                        <a:lnSpc>
                          <a:spcPct val="150000"/>
                        </a:lnSpc>
                      </a:pPr>
                      <a:r>
                        <a:rPr lang="en-US" sz="1800" dirty="0"/>
                        <a:t>Random Node-neighbor (RNN)</a:t>
                      </a:r>
                    </a:p>
                  </a:txBody>
                  <a:tcPr/>
                </a:tc>
                <a:tc>
                  <a:txBody>
                    <a:bodyPr/>
                    <a:lstStyle/>
                    <a:p>
                      <a:pPr algn="ctr">
                        <a:lnSpc>
                          <a:spcPct val="150000"/>
                        </a:lnSpc>
                      </a:pPr>
                      <a:r>
                        <a:rPr lang="en-US" sz="1800" dirty="0"/>
                        <a:t>Induced Edge (IE)</a:t>
                      </a:r>
                    </a:p>
                  </a:txBody>
                  <a:tcPr/>
                </a:tc>
                <a:tc>
                  <a:txBody>
                    <a:bodyPr/>
                    <a:lstStyle/>
                    <a:p>
                      <a:pPr algn="ctr">
                        <a:lnSpc>
                          <a:spcPct val="150000"/>
                        </a:lnSpc>
                      </a:pPr>
                      <a:r>
                        <a:rPr lang="en-US" sz="1800" dirty="0"/>
                        <a:t>Snowball (SB)</a:t>
                      </a:r>
                    </a:p>
                  </a:txBody>
                  <a:tcPr/>
                </a:tc>
                <a:extLst>
                  <a:ext uri="{0D108BD9-81ED-4DB2-BD59-A6C34878D82A}">
                    <a16:rowId xmlns:a16="http://schemas.microsoft.com/office/drawing/2014/main" val="1254204650"/>
                  </a:ext>
                </a:extLst>
              </a:tr>
            </a:tbl>
          </a:graphicData>
        </a:graphic>
      </p:graphicFrame>
    </p:spTree>
    <p:extLst>
      <p:ext uri="{BB962C8B-B14F-4D97-AF65-F5344CB8AC3E}">
        <p14:creationId xmlns:p14="http://schemas.microsoft.com/office/powerpoint/2010/main" val="22498971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Autofit/>
          </a:bodyPr>
          <a:lstStyle/>
          <a:p>
            <a:r>
              <a:rPr lang="en-US" sz="3200" dirty="0"/>
              <a:t>Methodology</a:t>
            </a:r>
          </a:p>
        </p:txBody>
      </p:sp>
      <p:sp>
        <p:nvSpPr>
          <p:cNvPr id="6" name="Content Placeholder 5"/>
          <p:cNvSpPr>
            <a:spLocks noGrp="1"/>
          </p:cNvSpPr>
          <p:nvPr>
            <p:ph idx="1"/>
          </p:nvPr>
        </p:nvSpPr>
        <p:spPr>
          <a:xfrm>
            <a:off x="350688" y="1759491"/>
            <a:ext cx="4759479" cy="3950721"/>
          </a:xfrm>
        </p:spPr>
        <p:txBody>
          <a:bodyPr>
            <a:normAutofit/>
          </a:bodyPr>
          <a:lstStyle/>
          <a:p>
            <a:r>
              <a:rPr lang="en-US" sz="2400" dirty="0"/>
              <a:t>Distributed Topology-based Sampling</a:t>
            </a:r>
          </a:p>
          <a:p>
            <a:r>
              <a:rPr lang="en-US" sz="2400" dirty="0"/>
              <a:t>Two challenges:</a:t>
            </a:r>
          </a:p>
          <a:p>
            <a:pPr lvl="1"/>
            <a:r>
              <a:rPr lang="en-US" sz="2000" dirty="0"/>
              <a:t>Not easy to create visited index</a:t>
            </a:r>
          </a:p>
          <a:p>
            <a:pPr lvl="1"/>
            <a:r>
              <a:rPr lang="en-US" sz="2000" dirty="0"/>
              <a:t>Multiple unconnected components in a graph. 	</a:t>
            </a:r>
            <a:endParaRPr lang="en-US" sz="2400" dirty="0"/>
          </a:p>
          <a:p>
            <a:r>
              <a:rPr lang="en-US" sz="2400" dirty="0"/>
              <a:t>Solution</a:t>
            </a:r>
          </a:p>
          <a:p>
            <a:pPr lvl="1"/>
            <a:r>
              <a:rPr lang="en-US" sz="1600" dirty="0"/>
              <a:t>Two stages: vertex labeling and sampling</a:t>
            </a:r>
          </a:p>
          <a:p>
            <a:pPr lvl="1"/>
            <a:r>
              <a:rPr lang="en-US" sz="1600" dirty="0"/>
              <a:t>Check components in the graph</a:t>
            </a:r>
          </a:p>
          <a:p>
            <a:pPr lvl="1"/>
            <a:r>
              <a:rPr lang="en-US" sz="1600" dirty="0"/>
              <a:t>Indicate each vertex with an index number</a:t>
            </a:r>
            <a:endParaRPr lang="en-US" sz="2400" dirty="0"/>
          </a:p>
        </p:txBody>
      </p:sp>
      <p:pic>
        <p:nvPicPr>
          <p:cNvPr id="8" name="Picture 7" descr="C:\Users\fz56\GResearch\Publications\VDA 2018\DistributedGraphSampling\pseudocode_Distributed_Breadth_First_Sampling.png"/>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5001111" y="1669308"/>
            <a:ext cx="4142889" cy="4253320"/>
          </a:xfrm>
          <a:prstGeom prst="rect">
            <a:avLst/>
          </a:prstGeom>
          <a:noFill/>
          <a:ln>
            <a:noFill/>
          </a:ln>
        </p:spPr>
      </p:pic>
    </p:spTree>
    <p:extLst>
      <p:ext uri="{BB962C8B-B14F-4D97-AF65-F5344CB8AC3E}">
        <p14:creationId xmlns:p14="http://schemas.microsoft.com/office/powerpoint/2010/main" val="28670956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Implementation </a:t>
            </a:r>
          </a:p>
        </p:txBody>
      </p:sp>
      <p:sp>
        <p:nvSpPr>
          <p:cNvPr id="6" name="Content Placeholder 5"/>
          <p:cNvSpPr>
            <a:spLocks noGrp="1"/>
          </p:cNvSpPr>
          <p:nvPr>
            <p:ph idx="1"/>
          </p:nvPr>
        </p:nvSpPr>
        <p:spPr/>
        <p:txBody>
          <a:bodyPr>
            <a:normAutofit/>
          </a:bodyPr>
          <a:lstStyle/>
          <a:p>
            <a:r>
              <a:rPr lang="en-US" sz="2400" dirty="0"/>
              <a:t>Platforms or packages used</a:t>
            </a:r>
          </a:p>
          <a:p>
            <a:pPr lvl="1"/>
            <a:r>
              <a:rPr lang="en-US" sz="2000" dirty="0"/>
              <a:t>Spark (a fast and general engine for large-scale data processing) </a:t>
            </a:r>
          </a:p>
          <a:p>
            <a:pPr lvl="1"/>
            <a:r>
              <a:rPr lang="en-US" sz="2000" dirty="0" err="1"/>
              <a:t>GraphX</a:t>
            </a:r>
            <a:r>
              <a:rPr lang="en-US" sz="2000" dirty="0"/>
              <a:t> (Apache Spark's API for graphs and graph-parallel computation)</a:t>
            </a:r>
          </a:p>
          <a:p>
            <a:pPr lvl="1"/>
            <a:r>
              <a:rPr lang="en-US" sz="2000" dirty="0" err="1"/>
              <a:t>Pregel</a:t>
            </a:r>
            <a:r>
              <a:rPr lang="en-US" sz="2000" dirty="0"/>
              <a:t> (A system for large-scale graph processing, developed by Google)</a:t>
            </a:r>
          </a:p>
          <a:p>
            <a:pPr lvl="1"/>
            <a:endParaRPr lang="en-US" dirty="0"/>
          </a:p>
          <a:p>
            <a:r>
              <a:rPr lang="en-US" sz="2200" dirty="0"/>
              <a:t>The distributed sampling algorithms are written in Scala language and compiled into a JAR file for distribution. </a:t>
            </a:r>
          </a:p>
        </p:txBody>
      </p:sp>
    </p:spTree>
    <p:extLst>
      <p:ext uri="{BB962C8B-B14F-4D97-AF65-F5344CB8AC3E}">
        <p14:creationId xmlns:p14="http://schemas.microsoft.com/office/powerpoint/2010/main" val="27301389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Usage</a:t>
            </a:r>
          </a:p>
        </p:txBody>
      </p:sp>
      <p:sp>
        <p:nvSpPr>
          <p:cNvPr id="3" name="Content Placeholder 2"/>
          <p:cNvSpPr>
            <a:spLocks noGrp="1"/>
          </p:cNvSpPr>
          <p:nvPr>
            <p:ph idx="1"/>
          </p:nvPr>
        </p:nvSpPr>
        <p:spPr/>
        <p:txBody>
          <a:bodyPr/>
          <a:lstStyle/>
          <a:p>
            <a:r>
              <a:rPr lang="en-US" sz="2400" dirty="0"/>
              <a:t>Package Usage (Example)</a:t>
            </a:r>
          </a:p>
          <a:p>
            <a:endParaRPr lang="en-US" sz="2400" dirty="0"/>
          </a:p>
          <a:p>
            <a:pPr marL="457200" lvl="1" indent="0">
              <a:buNone/>
            </a:pPr>
            <a:r>
              <a:rPr lang="en-US" sz="1600" dirty="0"/>
              <a:t>import </a:t>
            </a:r>
            <a:r>
              <a:rPr lang="en-US" sz="1600" dirty="0" err="1"/>
              <a:t>msu.dasi.distributedSamplingMethods</a:t>
            </a:r>
            <a:r>
              <a:rPr lang="en-US" sz="1600" dirty="0"/>
              <a:t>._</a:t>
            </a:r>
          </a:p>
          <a:p>
            <a:pPr marL="457200" lvl="1" indent="0">
              <a:buNone/>
            </a:pPr>
            <a:r>
              <a:rPr lang="en-US" sz="1600" dirty="0"/>
              <a:t>……</a:t>
            </a:r>
          </a:p>
          <a:p>
            <a:pPr marL="457200" lvl="1" indent="0">
              <a:buNone/>
            </a:pPr>
            <a:r>
              <a:rPr lang="en-US" sz="1600" dirty="0" err="1"/>
              <a:t>val</a:t>
            </a:r>
            <a:r>
              <a:rPr lang="en-US" sz="1600" dirty="0"/>
              <a:t> </a:t>
            </a:r>
            <a:r>
              <a:rPr lang="en-US" sz="1600" dirty="0" err="1"/>
              <a:t>conf</a:t>
            </a:r>
            <a:r>
              <a:rPr lang="en-US" sz="1600" dirty="0"/>
              <a:t> = new </a:t>
            </a:r>
            <a:r>
              <a:rPr lang="en-US" sz="1600" dirty="0" err="1"/>
              <a:t>SparkConf</a:t>
            </a:r>
            <a:r>
              <a:rPr lang="en-US" sz="1600" dirty="0"/>
              <a:t>().</a:t>
            </a:r>
            <a:r>
              <a:rPr lang="en-US" sz="1600" dirty="0" err="1"/>
              <a:t>setAppName</a:t>
            </a:r>
            <a:r>
              <a:rPr lang="en-US" sz="1600" dirty="0"/>
              <a:t>("Sampling").</a:t>
            </a:r>
            <a:r>
              <a:rPr lang="en-US" sz="1600" dirty="0" err="1"/>
              <a:t>setMaster</a:t>
            </a:r>
            <a:r>
              <a:rPr lang="en-US" sz="1600" dirty="0"/>
              <a:t>("local[*]")</a:t>
            </a:r>
          </a:p>
          <a:p>
            <a:pPr marL="457200" lvl="1" indent="0">
              <a:buNone/>
            </a:pPr>
            <a:r>
              <a:rPr lang="en-US" sz="1600" dirty="0" err="1"/>
              <a:t>val</a:t>
            </a:r>
            <a:r>
              <a:rPr lang="en-US" sz="1600" dirty="0"/>
              <a:t> </a:t>
            </a:r>
            <a:r>
              <a:rPr lang="en-US" sz="1600" dirty="0" err="1"/>
              <a:t>sc</a:t>
            </a:r>
            <a:r>
              <a:rPr lang="en-US" sz="1600" dirty="0"/>
              <a:t> = new </a:t>
            </a:r>
            <a:r>
              <a:rPr lang="en-US" sz="1600" dirty="0" err="1"/>
              <a:t>SparkContext</a:t>
            </a:r>
            <a:r>
              <a:rPr lang="en-US" sz="1600" dirty="0"/>
              <a:t>(</a:t>
            </a:r>
            <a:r>
              <a:rPr lang="en-US" sz="1600" dirty="0" err="1"/>
              <a:t>conf</a:t>
            </a:r>
            <a:r>
              <a:rPr lang="en-US" sz="1600" dirty="0"/>
              <a:t>)</a:t>
            </a:r>
          </a:p>
          <a:p>
            <a:pPr marL="457200" lvl="1" indent="0">
              <a:buNone/>
            </a:pPr>
            <a:r>
              <a:rPr lang="en-US" sz="1600" dirty="0" err="1"/>
              <a:t>val</a:t>
            </a:r>
            <a:r>
              <a:rPr lang="en-US" sz="1600" dirty="0"/>
              <a:t> graph = </a:t>
            </a:r>
            <a:r>
              <a:rPr lang="en-US" sz="1600" dirty="0" err="1"/>
              <a:t>GraphLoader.edgeListFile</a:t>
            </a:r>
            <a:r>
              <a:rPr lang="en-US" sz="1600" dirty="0"/>
              <a:t>(</a:t>
            </a:r>
            <a:r>
              <a:rPr lang="en-US" sz="1600" dirty="0" err="1"/>
              <a:t>sc</a:t>
            </a:r>
            <a:r>
              <a:rPr lang="en-US" sz="1600" dirty="0"/>
              <a:t>, “…/friendster.txt", true).</a:t>
            </a:r>
            <a:r>
              <a:rPr lang="en-US" sz="1600" dirty="0" err="1"/>
              <a:t>partitionBy</a:t>
            </a:r>
            <a:r>
              <a:rPr lang="en-US" sz="1600" dirty="0"/>
              <a:t>(</a:t>
            </a:r>
            <a:r>
              <a:rPr lang="en-US" sz="1600" dirty="0" err="1"/>
              <a:t>PartitionStrategy.RandomVertexCut</a:t>
            </a:r>
            <a:r>
              <a:rPr lang="en-US" sz="1600" dirty="0"/>
              <a:t>)</a:t>
            </a:r>
          </a:p>
          <a:p>
            <a:pPr marL="457200" lvl="1" indent="0">
              <a:buNone/>
            </a:pPr>
            <a:r>
              <a:rPr lang="en-US" sz="1600" dirty="0" err="1"/>
              <a:t>val</a:t>
            </a:r>
            <a:r>
              <a:rPr lang="en-US" sz="1600" dirty="0"/>
              <a:t> percent = 0.15</a:t>
            </a:r>
          </a:p>
          <a:p>
            <a:pPr marL="457200" lvl="1" indent="0">
              <a:buNone/>
            </a:pPr>
            <a:r>
              <a:rPr lang="en-US" sz="1600" dirty="0" err="1"/>
              <a:t>randomNodeGraph</a:t>
            </a:r>
            <a:r>
              <a:rPr lang="en-US" sz="1600" dirty="0"/>
              <a:t> = </a:t>
            </a:r>
            <a:r>
              <a:rPr lang="en-US" sz="1600" dirty="0" err="1"/>
              <a:t>randomNode</a:t>
            </a:r>
            <a:r>
              <a:rPr lang="en-US" sz="1600" dirty="0"/>
              <a:t>(</a:t>
            </a:r>
            <a:r>
              <a:rPr lang="en-US" sz="1600" dirty="0" err="1"/>
              <a:t>sc</a:t>
            </a:r>
            <a:r>
              <a:rPr lang="en-US" sz="1600" dirty="0"/>
              <a:t>, percent, graph)</a:t>
            </a:r>
          </a:p>
          <a:p>
            <a:pPr marL="457200" lvl="1" indent="0">
              <a:buNone/>
            </a:pPr>
            <a:r>
              <a:rPr lang="en-US" sz="1600" dirty="0"/>
              <a:t>……</a:t>
            </a:r>
          </a:p>
        </p:txBody>
      </p:sp>
      <p:cxnSp>
        <p:nvCxnSpPr>
          <p:cNvPr id="5" name="Straight Connector 4"/>
          <p:cNvCxnSpPr/>
          <p:nvPr/>
        </p:nvCxnSpPr>
        <p:spPr>
          <a:xfrm flipV="1">
            <a:off x="1219199" y="2336801"/>
            <a:ext cx="6942668" cy="2540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p:nvCxnSpPr>
        <p:spPr>
          <a:xfrm flipV="1">
            <a:off x="1219199" y="5105400"/>
            <a:ext cx="6942668" cy="2540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5191452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Methodology</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92500" lnSpcReduction="20000"/>
              </a:bodyPr>
              <a:lstStyle/>
              <a:p>
                <a:r>
                  <a:rPr lang="en-US" sz="2400" dirty="0"/>
                  <a:t>Skew divergence is used to evaluate sampling results.</a:t>
                </a:r>
              </a:p>
              <a:p>
                <a:r>
                  <a:rPr lang="en-US" sz="2400" dirty="0"/>
                  <a:t>KL Divergence = </a:t>
                </a:r>
                <a14:m>
                  <m:oMath xmlns:m="http://schemas.openxmlformats.org/officeDocument/2006/math">
                    <m:nary>
                      <m:naryPr>
                        <m:chr m:val="∑"/>
                        <m:subHide m:val="on"/>
                        <m:supHide m:val="on"/>
                        <m:ctrlPr>
                          <a:rPr lang="en-US" sz="2400" i="1">
                            <a:latin typeface="Cambria Math" panose="02040503050406030204" pitchFamily="18" charset="0"/>
                          </a:rPr>
                        </m:ctrlPr>
                      </m:naryPr>
                      <m:sub/>
                      <m:sup/>
                      <m:e>
                        <m:r>
                          <a:rPr lang="en-US" sz="2400" i="1">
                            <a:latin typeface="Cambria Math" panose="02040503050406030204" pitchFamily="18" charset="0"/>
                          </a:rPr>
                          <m:t>(</m:t>
                        </m:r>
                        <m:r>
                          <a:rPr lang="en-US" sz="2400" i="1">
                            <a:latin typeface="Cambria Math" panose="02040503050406030204" pitchFamily="18" charset="0"/>
                          </a:rPr>
                          <m:t>𝑃</m:t>
                        </m:r>
                        <m:r>
                          <a:rPr lang="en-US" sz="2400" i="1">
                            <a:latin typeface="Cambria Math" panose="02040503050406030204" pitchFamily="18" charset="0"/>
                          </a:rPr>
                          <m:t>∗</m:t>
                        </m:r>
                        <m:r>
                          <a:rPr lang="en-US" sz="2400" i="1">
                            <a:latin typeface="Cambria Math" panose="02040503050406030204" pitchFamily="18" charset="0"/>
                          </a:rPr>
                          <m:t>𝑙𝑜𝑔</m:t>
                        </m:r>
                        <m:f>
                          <m:fPr>
                            <m:ctrlPr>
                              <a:rPr lang="en-US" sz="2400" i="1">
                                <a:latin typeface="Cambria Math" panose="02040503050406030204" pitchFamily="18" charset="0"/>
                              </a:rPr>
                            </m:ctrlPr>
                          </m:fPr>
                          <m:num>
                            <m:r>
                              <a:rPr lang="en-US" sz="2400" i="1">
                                <a:latin typeface="Cambria Math" panose="02040503050406030204" pitchFamily="18" charset="0"/>
                              </a:rPr>
                              <m:t>𝑃</m:t>
                            </m:r>
                          </m:num>
                          <m:den>
                            <m:r>
                              <a:rPr lang="en-US" sz="2400" i="1">
                                <a:latin typeface="Cambria Math" panose="02040503050406030204" pitchFamily="18" charset="0"/>
                              </a:rPr>
                              <m:t>𝑄</m:t>
                            </m:r>
                          </m:den>
                        </m:f>
                      </m:e>
                    </m:nary>
                  </m:oMath>
                </a14:m>
                <a:r>
                  <a:rPr lang="en-US" sz="2400" dirty="0"/>
                  <a:t>)</a:t>
                </a:r>
              </a:p>
              <a:p>
                <a14:m>
                  <m:oMath xmlns:m="http://schemas.openxmlformats.org/officeDocument/2006/math">
                    <m:r>
                      <a:rPr lang="en-US" sz="2400" i="1">
                        <a:latin typeface="Cambria Math" panose="02040503050406030204" pitchFamily="18" charset="0"/>
                      </a:rPr>
                      <m:t>𝑆𝐷</m:t>
                    </m:r>
                    <m:d>
                      <m:dPr>
                        <m:ctrlPr>
                          <a:rPr lang="en-US" sz="2400" i="1">
                            <a:latin typeface="Cambria Math" panose="02040503050406030204" pitchFamily="18" charset="0"/>
                          </a:rPr>
                        </m:ctrlPr>
                      </m:dPr>
                      <m:e>
                        <m:r>
                          <a:rPr lang="en-US" sz="2400" i="1">
                            <a:latin typeface="Cambria Math" panose="02040503050406030204" pitchFamily="18" charset="0"/>
                          </a:rPr>
                          <m:t>𝑃</m:t>
                        </m:r>
                        <m:r>
                          <a:rPr lang="en-US" sz="2400" i="1">
                            <a:latin typeface="Cambria Math" panose="02040503050406030204" pitchFamily="18" charset="0"/>
                          </a:rPr>
                          <m:t>, </m:t>
                        </m:r>
                        <m:r>
                          <a:rPr lang="en-US" sz="2400" i="1">
                            <a:latin typeface="Cambria Math" panose="02040503050406030204" pitchFamily="18" charset="0"/>
                          </a:rPr>
                          <m:t>𝑄</m:t>
                        </m:r>
                        <m:r>
                          <a:rPr lang="en-US" sz="2400" i="1">
                            <a:latin typeface="Cambria Math" panose="02040503050406030204" pitchFamily="18" charset="0"/>
                          </a:rPr>
                          <m:t>, </m:t>
                        </m:r>
                        <m:r>
                          <a:rPr lang="en-US" sz="2400" i="1">
                            <a:latin typeface="Cambria Math" panose="02040503050406030204" pitchFamily="18" charset="0"/>
                          </a:rPr>
                          <m:t>𝛼</m:t>
                        </m:r>
                      </m:e>
                    </m:d>
                    <m:r>
                      <a:rPr lang="en-US" sz="2400" i="1">
                        <a:latin typeface="Cambria Math" panose="02040503050406030204" pitchFamily="18" charset="0"/>
                      </a:rPr>
                      <m:t>=</m:t>
                    </m:r>
                    <m:r>
                      <a:rPr lang="en-US" sz="2400" i="1">
                        <a:latin typeface="Cambria Math" panose="02040503050406030204" pitchFamily="18" charset="0"/>
                      </a:rPr>
                      <m:t>𝐾𝐿</m:t>
                    </m:r>
                    <m:r>
                      <a:rPr lang="en-US" sz="2400" i="1">
                        <a:latin typeface="Cambria Math" panose="02040503050406030204" pitchFamily="18" charset="0"/>
                      </a:rPr>
                      <m:t>[</m:t>
                    </m:r>
                    <m:r>
                      <a:rPr lang="en-US" sz="2400" i="1">
                        <a:latin typeface="Cambria Math" panose="02040503050406030204" pitchFamily="18" charset="0"/>
                      </a:rPr>
                      <m:t>𝛼</m:t>
                    </m:r>
                    <m:r>
                      <a:rPr lang="en-US" sz="2400" i="1">
                        <a:latin typeface="Cambria Math" panose="02040503050406030204" pitchFamily="18" charset="0"/>
                      </a:rPr>
                      <m:t>𝑃</m:t>
                    </m:r>
                    <m:r>
                      <a:rPr lang="en-US" sz="2400" i="1">
                        <a:latin typeface="Cambria Math" panose="02040503050406030204" pitchFamily="18" charset="0"/>
                      </a:rPr>
                      <m:t>+(1−</m:t>
                    </m:r>
                    <m:r>
                      <a:rPr lang="en-US" sz="2400" i="1">
                        <a:latin typeface="Cambria Math" panose="02040503050406030204" pitchFamily="18" charset="0"/>
                      </a:rPr>
                      <m:t>𝛼</m:t>
                    </m:r>
                    <m:r>
                      <a:rPr lang="en-US" sz="2400" i="1">
                        <a:latin typeface="Cambria Math" panose="02040503050406030204" pitchFamily="18" charset="0"/>
                      </a:rPr>
                      <m:t>)</m:t>
                    </m:r>
                    <m:r>
                      <a:rPr lang="en-US" sz="2400" i="1">
                        <a:latin typeface="Cambria Math" panose="02040503050406030204" pitchFamily="18" charset="0"/>
                      </a:rPr>
                      <m:t>𝑄</m:t>
                    </m:r>
                    <m:r>
                      <a:rPr lang="en-US" sz="2400" i="1">
                        <a:latin typeface="Cambria Math" panose="02040503050406030204" pitchFamily="18" charset="0"/>
                      </a:rPr>
                      <m:t>|</m:t>
                    </m:r>
                    <m:d>
                      <m:dPr>
                        <m:begChr m:val="|"/>
                        <m:endChr m:val="]"/>
                        <m:ctrlPr>
                          <a:rPr lang="en-US" sz="2400" i="1">
                            <a:latin typeface="Cambria Math" panose="02040503050406030204" pitchFamily="18" charset="0"/>
                          </a:rPr>
                        </m:ctrlPr>
                      </m:dPr>
                      <m:e>
                        <m:r>
                          <a:rPr lang="en-US" sz="2400" i="1">
                            <a:latin typeface="Cambria Math" panose="02040503050406030204" pitchFamily="18" charset="0"/>
                          </a:rPr>
                          <m:t>𝛼</m:t>
                        </m:r>
                        <m:r>
                          <a:rPr lang="en-US" sz="2400" i="1">
                            <a:latin typeface="Cambria Math" panose="02040503050406030204" pitchFamily="18" charset="0"/>
                          </a:rPr>
                          <m:t>𝑄</m:t>
                        </m:r>
                        <m:r>
                          <a:rPr lang="en-US" sz="2400" i="1">
                            <a:latin typeface="Cambria Math" panose="02040503050406030204" pitchFamily="18" charset="0"/>
                          </a:rPr>
                          <m:t>+</m:t>
                        </m:r>
                        <m:d>
                          <m:dPr>
                            <m:ctrlPr>
                              <a:rPr lang="en-US" sz="2400" i="1">
                                <a:latin typeface="Cambria Math" panose="02040503050406030204" pitchFamily="18" charset="0"/>
                              </a:rPr>
                            </m:ctrlPr>
                          </m:dPr>
                          <m:e>
                            <m:r>
                              <a:rPr lang="en-US" sz="2400" i="1">
                                <a:latin typeface="Cambria Math" panose="02040503050406030204" pitchFamily="18" charset="0"/>
                              </a:rPr>
                              <m:t>1−</m:t>
                            </m:r>
                            <m:r>
                              <a:rPr lang="en-US" sz="2400" i="1">
                                <a:latin typeface="Cambria Math" panose="02040503050406030204" pitchFamily="18" charset="0"/>
                              </a:rPr>
                              <m:t>𝛼</m:t>
                            </m:r>
                          </m:e>
                        </m:d>
                        <m:r>
                          <a:rPr lang="en-US" sz="2400" i="1">
                            <a:latin typeface="Cambria Math" panose="02040503050406030204" pitchFamily="18" charset="0"/>
                          </a:rPr>
                          <m:t>𝑃</m:t>
                        </m:r>
                      </m:e>
                    </m:d>
                    <m:r>
                      <a:rPr lang="en-US" sz="2400">
                        <a:latin typeface="Cambria Math" panose="02040503050406030204" pitchFamily="18" charset="0"/>
                      </a:rPr>
                      <m:t>, </m:t>
                    </m:r>
                  </m:oMath>
                </a14:m>
                <a:r>
                  <a:rPr lang="en-US" sz="2400" dirty="0"/>
                  <a:t>where </a:t>
                </a:r>
                <a:r>
                  <a:rPr lang="el-GR" sz="2400" dirty="0"/>
                  <a:t>α </a:t>
                </a:r>
                <a:r>
                  <a:rPr lang="en-US" sz="2400" dirty="0"/>
                  <a:t>is 0.99. </a:t>
                </a:r>
              </a:p>
              <a:p>
                <a:endParaRPr lang="en-US" sz="2400" dirty="0"/>
              </a:p>
              <a:p>
                <a:r>
                  <a:rPr lang="en-US" sz="2400" dirty="0"/>
                  <a:t>Graph properties used in comparison</a:t>
                </a:r>
              </a:p>
              <a:p>
                <a:pPr lvl="1"/>
                <a:r>
                  <a:rPr lang="en-US" sz="2000" dirty="0"/>
                  <a:t>Degree Distribution (DD)</a:t>
                </a:r>
              </a:p>
              <a:p>
                <a:pPr lvl="1"/>
                <a:r>
                  <a:rPr lang="en-US" sz="2000" dirty="0"/>
                  <a:t>Average Neighbor Degree Distribution (ANDD)</a:t>
                </a:r>
              </a:p>
              <a:p>
                <a:pPr lvl="1"/>
                <a:r>
                  <a:rPr lang="en-US" sz="2000" dirty="0"/>
                  <a:t>PageRank Distribution (PRD)</a:t>
                </a:r>
              </a:p>
              <a:p>
                <a:pPr lvl="1"/>
                <a:r>
                  <a:rPr lang="en-US" sz="2000" dirty="0"/>
                  <a:t>Triangle Distribution (TD)</a:t>
                </a:r>
              </a:p>
              <a:p>
                <a:pPr lvl="1"/>
                <a:r>
                  <a:rPr lang="en-US" sz="2000" dirty="0"/>
                  <a:t>Local Clustering Coefficient Distribution (LCCD)</a:t>
                </a:r>
              </a:p>
              <a:p>
                <a:pPr marL="0" indent="0">
                  <a:buNone/>
                </a:pPr>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915" t="-2623" r="-686"/>
                </a:stretch>
              </a:blipFill>
            </p:spPr>
            <p:txBody>
              <a:bodyPr/>
              <a:lstStyle/>
              <a:p>
                <a:r>
                  <a:rPr lang="en-US">
                    <a:noFill/>
                  </a:rPr>
                  <a:t> </a:t>
                </a:r>
              </a:p>
            </p:txBody>
          </p:sp>
        </mc:Fallback>
      </mc:AlternateContent>
    </p:spTree>
    <p:extLst>
      <p:ext uri="{BB962C8B-B14F-4D97-AF65-F5344CB8AC3E}">
        <p14:creationId xmlns:p14="http://schemas.microsoft.com/office/powerpoint/2010/main" val="37637865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Graph Datasets</a:t>
            </a:r>
          </a:p>
        </p:txBody>
      </p:sp>
      <p:graphicFrame>
        <p:nvGraphicFramePr>
          <p:cNvPr id="9" name="Table 8"/>
          <p:cNvGraphicFramePr>
            <a:graphicFrameLocks noGrp="1"/>
          </p:cNvGraphicFramePr>
          <p:nvPr>
            <p:extLst>
              <p:ext uri="{D42A27DB-BD31-4B8C-83A1-F6EECF244321}">
                <p14:modId xmlns:p14="http://schemas.microsoft.com/office/powerpoint/2010/main" val="1357749464"/>
              </p:ext>
            </p:extLst>
          </p:nvPr>
        </p:nvGraphicFramePr>
        <p:xfrm>
          <a:off x="686248" y="1600201"/>
          <a:ext cx="8103645" cy="2075944"/>
        </p:xfrm>
        <a:graphic>
          <a:graphicData uri="http://schemas.openxmlformats.org/drawingml/2006/table">
            <a:tbl>
              <a:tblPr firstRow="1" bandRow="1">
                <a:tableStyleId>{5C22544A-7EE6-4342-B048-85BDC9FD1C3A}</a:tableStyleId>
              </a:tblPr>
              <a:tblGrid>
                <a:gridCol w="1620729">
                  <a:extLst>
                    <a:ext uri="{9D8B030D-6E8A-4147-A177-3AD203B41FA5}">
                      <a16:colId xmlns:a16="http://schemas.microsoft.com/office/drawing/2014/main" val="4081469109"/>
                    </a:ext>
                  </a:extLst>
                </a:gridCol>
                <a:gridCol w="1620729">
                  <a:extLst>
                    <a:ext uri="{9D8B030D-6E8A-4147-A177-3AD203B41FA5}">
                      <a16:colId xmlns:a16="http://schemas.microsoft.com/office/drawing/2014/main" val="1786918430"/>
                    </a:ext>
                  </a:extLst>
                </a:gridCol>
                <a:gridCol w="1620729">
                  <a:extLst>
                    <a:ext uri="{9D8B030D-6E8A-4147-A177-3AD203B41FA5}">
                      <a16:colId xmlns:a16="http://schemas.microsoft.com/office/drawing/2014/main" val="390242024"/>
                    </a:ext>
                  </a:extLst>
                </a:gridCol>
                <a:gridCol w="1620729">
                  <a:extLst>
                    <a:ext uri="{9D8B030D-6E8A-4147-A177-3AD203B41FA5}">
                      <a16:colId xmlns:a16="http://schemas.microsoft.com/office/drawing/2014/main" val="3308644958"/>
                    </a:ext>
                  </a:extLst>
                </a:gridCol>
                <a:gridCol w="1620729">
                  <a:extLst>
                    <a:ext uri="{9D8B030D-6E8A-4147-A177-3AD203B41FA5}">
                      <a16:colId xmlns:a16="http://schemas.microsoft.com/office/drawing/2014/main" val="2896453938"/>
                    </a:ext>
                  </a:extLst>
                </a:gridCol>
              </a:tblGrid>
              <a:tr h="518986">
                <a:tc>
                  <a:txBody>
                    <a:bodyPr/>
                    <a:lstStyle/>
                    <a:p>
                      <a:pPr algn="ctr" fontAlgn="ctr"/>
                      <a:r>
                        <a:rPr lang="en-US" sz="1400" b="1" u="none" strike="noStrike" dirty="0">
                          <a:effectLst/>
                        </a:rPr>
                        <a:t>Datasets</a:t>
                      </a:r>
                      <a:endParaRPr lang="en-US" sz="1400" b="1" i="0" u="none" strike="noStrike" dirty="0">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en-US" sz="1400" b="1" u="none" strike="noStrike" dirty="0">
                          <a:effectLst/>
                        </a:rPr>
                        <a:t>Type</a:t>
                      </a:r>
                      <a:endParaRPr lang="en-US" sz="1400" b="1" i="0" u="none" strike="noStrike" dirty="0">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en-US" sz="1400" b="1" u="none" strike="noStrike">
                          <a:effectLst/>
                        </a:rPr>
                        <a:t> Model</a:t>
                      </a:r>
                      <a:endParaRPr lang="en-US" sz="1400" b="1"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en-US" sz="1400" b="1" u="none" strike="noStrike">
                          <a:effectLst/>
                        </a:rPr>
                        <a:t>Nodes</a:t>
                      </a:r>
                      <a:endParaRPr lang="en-US" sz="1400" b="1"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en-US" sz="1400" b="1" u="none" strike="noStrike" dirty="0">
                          <a:effectLst/>
                        </a:rPr>
                        <a:t>Edges</a:t>
                      </a:r>
                      <a:endParaRPr lang="en-US" sz="1400" b="1" i="0" u="none" strike="noStrike" dirty="0">
                        <a:solidFill>
                          <a:srgbClr val="000000"/>
                        </a:solidFill>
                        <a:effectLst/>
                        <a:latin typeface="Times New Roman" panose="02020603050405020304" pitchFamily="18" charset="0"/>
                      </a:endParaRPr>
                    </a:p>
                  </a:txBody>
                  <a:tcPr marL="9525" marR="9525" marT="9525" marB="0" anchor="ctr"/>
                </a:tc>
                <a:extLst>
                  <a:ext uri="{0D108BD9-81ED-4DB2-BD59-A6C34878D82A}">
                    <a16:rowId xmlns:a16="http://schemas.microsoft.com/office/drawing/2014/main" val="1762363088"/>
                  </a:ext>
                </a:extLst>
              </a:tr>
              <a:tr h="518986">
                <a:tc>
                  <a:txBody>
                    <a:bodyPr/>
                    <a:lstStyle/>
                    <a:p>
                      <a:pPr algn="ctr" fontAlgn="ctr"/>
                      <a:r>
                        <a:rPr lang="en-US" sz="1600" b="1" u="none" strike="noStrike" dirty="0">
                          <a:effectLst/>
                        </a:rPr>
                        <a:t>Facebook</a:t>
                      </a:r>
                      <a:endParaRPr lang="en-US" sz="1600" b="1" i="0" u="none" strike="noStrike" dirty="0">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en-US" sz="1600" b="0" u="none" strike="noStrike" dirty="0">
                          <a:effectLst/>
                        </a:rPr>
                        <a:t>Undirected</a:t>
                      </a:r>
                      <a:endParaRPr lang="en-US" sz="1600" b="0" i="0" u="none" strike="noStrike" dirty="0">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en-US" sz="1600" b="0" u="none" strike="noStrike" dirty="0">
                          <a:effectLst/>
                        </a:rPr>
                        <a:t>SNAP</a:t>
                      </a:r>
                      <a:endParaRPr lang="en-US" sz="1600" b="0" i="0" u="none" strike="noStrike" dirty="0">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en-US" sz="1600" b="0" u="none" strike="noStrike" dirty="0">
                          <a:effectLst/>
                        </a:rPr>
                        <a:t>4,039</a:t>
                      </a:r>
                      <a:endParaRPr lang="en-US" sz="1600" b="0" i="0" u="none" strike="noStrike" dirty="0">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en-US" sz="1600" b="0" u="none" strike="noStrike" dirty="0">
                          <a:effectLst/>
                        </a:rPr>
                        <a:t>88,234</a:t>
                      </a:r>
                      <a:endParaRPr lang="en-US" sz="1600" b="0" i="0" u="none" strike="noStrike" dirty="0">
                        <a:solidFill>
                          <a:srgbClr val="000000"/>
                        </a:solidFill>
                        <a:effectLst/>
                        <a:latin typeface="Times New Roman" panose="02020603050405020304" pitchFamily="18" charset="0"/>
                      </a:endParaRPr>
                    </a:p>
                  </a:txBody>
                  <a:tcPr marL="9525" marR="9525" marT="9525" marB="0" anchor="ctr"/>
                </a:tc>
                <a:extLst>
                  <a:ext uri="{0D108BD9-81ED-4DB2-BD59-A6C34878D82A}">
                    <a16:rowId xmlns:a16="http://schemas.microsoft.com/office/drawing/2014/main" val="3410565482"/>
                  </a:ext>
                </a:extLst>
              </a:tr>
              <a:tr h="518986">
                <a:tc>
                  <a:txBody>
                    <a:bodyPr/>
                    <a:lstStyle/>
                    <a:p>
                      <a:pPr algn="ctr" fontAlgn="ctr"/>
                      <a:r>
                        <a:rPr lang="en-US" sz="1600" b="1" u="none" strike="noStrike" dirty="0">
                          <a:effectLst/>
                        </a:rPr>
                        <a:t>Amazon</a:t>
                      </a:r>
                      <a:endParaRPr lang="en-US" sz="1600" b="1" i="0" u="none" strike="noStrike" dirty="0">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en-US" sz="1600" b="0" u="none" strike="noStrike" dirty="0">
                          <a:effectLst/>
                        </a:rPr>
                        <a:t>Undirected</a:t>
                      </a:r>
                      <a:endParaRPr lang="en-US" sz="1600" b="0" i="0" u="none" strike="noStrike" dirty="0">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en-US" sz="1600" b="0" u="none" strike="noStrike" dirty="0">
                          <a:effectLst/>
                        </a:rPr>
                        <a:t>SNAP</a:t>
                      </a:r>
                      <a:endParaRPr lang="en-US" sz="1600" b="0" i="0" u="none" strike="noStrike" dirty="0">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en-US" sz="1600" b="0" u="none" strike="noStrike" dirty="0">
                          <a:effectLst/>
                        </a:rPr>
                        <a:t>334,863</a:t>
                      </a:r>
                      <a:endParaRPr lang="en-US" sz="1600" b="0" i="0" u="none" strike="noStrike" dirty="0">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en-US" sz="1600" b="0" u="none" strike="noStrike" dirty="0">
                          <a:effectLst/>
                        </a:rPr>
                        <a:t>925,872</a:t>
                      </a:r>
                      <a:endParaRPr lang="en-US" sz="1600" b="0" i="0" u="none" strike="noStrike" dirty="0">
                        <a:solidFill>
                          <a:srgbClr val="000000"/>
                        </a:solidFill>
                        <a:effectLst/>
                        <a:latin typeface="Times New Roman" panose="02020603050405020304" pitchFamily="18" charset="0"/>
                      </a:endParaRPr>
                    </a:p>
                  </a:txBody>
                  <a:tcPr marL="9525" marR="9525" marT="9525" marB="0" anchor="ctr"/>
                </a:tc>
                <a:extLst>
                  <a:ext uri="{0D108BD9-81ED-4DB2-BD59-A6C34878D82A}">
                    <a16:rowId xmlns:a16="http://schemas.microsoft.com/office/drawing/2014/main" val="832388691"/>
                  </a:ext>
                </a:extLst>
              </a:tr>
              <a:tr h="518986">
                <a:tc>
                  <a:txBody>
                    <a:bodyPr/>
                    <a:lstStyle/>
                    <a:p>
                      <a:pPr algn="ctr" fontAlgn="ctr"/>
                      <a:r>
                        <a:rPr lang="en-US" sz="1600" b="1" u="none" strike="noStrike" dirty="0">
                          <a:effectLst/>
                        </a:rPr>
                        <a:t>Friendster</a:t>
                      </a:r>
                      <a:endParaRPr lang="en-US" sz="1600" b="1" i="0" u="none" strike="noStrike" dirty="0">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en-US" sz="1600" b="0" u="none" strike="noStrike" dirty="0">
                          <a:effectLst/>
                        </a:rPr>
                        <a:t>Undirected</a:t>
                      </a:r>
                      <a:endParaRPr lang="en-US" sz="1600" b="0" i="0" u="none" strike="noStrike" dirty="0">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en-US" sz="1600" b="0" u="none" strike="noStrike" dirty="0">
                          <a:effectLst/>
                        </a:rPr>
                        <a:t>SNAP</a:t>
                      </a:r>
                      <a:endParaRPr lang="en-US" sz="1600" b="0" i="0" u="none" strike="noStrike" dirty="0">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en-US" sz="1600" b="0" u="none" strike="noStrike" dirty="0">
                          <a:effectLst/>
                        </a:rPr>
                        <a:t>65,608,366</a:t>
                      </a:r>
                      <a:endParaRPr lang="en-US" sz="1600" b="0" i="0" u="none" strike="noStrike" dirty="0">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en-US" sz="1600" b="0" u="none" strike="noStrike" dirty="0">
                          <a:effectLst/>
                        </a:rPr>
                        <a:t>1,806,067,135</a:t>
                      </a:r>
                      <a:endParaRPr lang="en-US" sz="1600" b="0" i="0" u="none" strike="noStrike" dirty="0">
                        <a:solidFill>
                          <a:srgbClr val="000000"/>
                        </a:solidFill>
                        <a:effectLst/>
                        <a:latin typeface="Times New Roman" panose="02020603050405020304" pitchFamily="18" charset="0"/>
                      </a:endParaRPr>
                    </a:p>
                  </a:txBody>
                  <a:tcPr marL="9525" marR="9525" marT="9525" marB="0" anchor="ctr"/>
                </a:tc>
                <a:extLst>
                  <a:ext uri="{0D108BD9-81ED-4DB2-BD59-A6C34878D82A}">
                    <a16:rowId xmlns:a16="http://schemas.microsoft.com/office/drawing/2014/main" val="4120302621"/>
                  </a:ext>
                </a:extLst>
              </a:tr>
            </a:tbl>
          </a:graphicData>
        </a:graphic>
      </p:graphicFrame>
      <p:sp>
        <p:nvSpPr>
          <p:cNvPr id="10" name="Content Placeholder 9"/>
          <p:cNvSpPr>
            <a:spLocks noGrp="1"/>
          </p:cNvSpPr>
          <p:nvPr>
            <p:ph idx="1"/>
          </p:nvPr>
        </p:nvSpPr>
        <p:spPr>
          <a:xfrm>
            <a:off x="686247" y="3858707"/>
            <a:ext cx="8103645" cy="1911157"/>
          </a:xfrm>
        </p:spPr>
        <p:txBody>
          <a:bodyPr>
            <a:normAutofit lnSpcReduction="10000"/>
          </a:bodyPr>
          <a:lstStyle/>
          <a:p>
            <a:pPr marL="0" indent="0">
              <a:buNone/>
            </a:pPr>
            <a:r>
              <a:rPr lang="en-US" sz="2000" dirty="0"/>
              <a:t>SNAP: </a:t>
            </a:r>
            <a:r>
              <a:rPr lang="en-US" sz="2000" dirty="0">
                <a:hlinkClick r:id="rId3"/>
              </a:rPr>
              <a:t>https://snap.stanford.edu/data/</a:t>
            </a:r>
            <a:endParaRPr lang="en-US" sz="2000" dirty="0"/>
          </a:p>
          <a:p>
            <a:pPr marL="0" indent="0">
              <a:buNone/>
            </a:pPr>
            <a:endParaRPr lang="en-US" sz="2000" dirty="0"/>
          </a:p>
          <a:p>
            <a:pPr marL="0" indent="0">
              <a:buNone/>
            </a:pPr>
            <a:r>
              <a:rPr lang="en-US" sz="2400" dirty="0"/>
              <a:t>Sampling Rate: </a:t>
            </a:r>
          </a:p>
          <a:p>
            <a:pPr marL="685800" lvl="1"/>
            <a:r>
              <a:rPr lang="en-US" sz="2400" dirty="0"/>
              <a:t>15% based on vertices</a:t>
            </a:r>
          </a:p>
          <a:p>
            <a:pPr marL="685800" lvl="1"/>
            <a:r>
              <a:rPr lang="en-US" sz="2400" dirty="0"/>
              <a:t>25% based on vertices</a:t>
            </a:r>
          </a:p>
        </p:txBody>
      </p:sp>
      <p:sp>
        <p:nvSpPr>
          <p:cNvPr id="2" name="TextBox 1"/>
          <p:cNvSpPr txBox="1"/>
          <p:nvPr/>
        </p:nvSpPr>
        <p:spPr>
          <a:xfrm>
            <a:off x="5288973" y="5060373"/>
            <a:ext cx="1839191" cy="369332"/>
          </a:xfrm>
          <a:prstGeom prst="rect">
            <a:avLst/>
          </a:prstGeom>
          <a:noFill/>
        </p:spPr>
        <p:txBody>
          <a:bodyPr wrap="square" rtlCol="0">
            <a:spAutoFit/>
          </a:bodyPr>
          <a:lstStyle/>
          <a:p>
            <a:r>
              <a:rPr lang="en-US"/>
              <a:t>5 different runs </a:t>
            </a:r>
            <a:endParaRPr lang="en-US" dirty="0"/>
          </a:p>
        </p:txBody>
      </p:sp>
    </p:spTree>
    <p:extLst>
      <p:ext uri="{BB962C8B-B14F-4D97-AF65-F5344CB8AC3E}">
        <p14:creationId xmlns:p14="http://schemas.microsoft.com/office/powerpoint/2010/main" val="178543664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Visual Comparison Results</a:t>
            </a:r>
          </a:p>
        </p:txBody>
      </p:sp>
      <p:pic>
        <p:nvPicPr>
          <p:cNvPr id="12" name="Picture 11" descr="C:\Users\fz56\DistributedGraphSampling\Visual Comparison\Original.jpg"/>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632460" y="1275265"/>
            <a:ext cx="1508761" cy="1471524"/>
          </a:xfrm>
          <a:prstGeom prst="rect">
            <a:avLst/>
          </a:prstGeom>
          <a:noFill/>
          <a:ln>
            <a:noFill/>
          </a:ln>
        </p:spPr>
      </p:pic>
      <p:sp>
        <p:nvSpPr>
          <p:cNvPr id="13" name="TextBox 12"/>
          <p:cNvSpPr txBox="1"/>
          <p:nvPr/>
        </p:nvSpPr>
        <p:spPr>
          <a:xfrm>
            <a:off x="2263141" y="1814400"/>
            <a:ext cx="2514599" cy="830997"/>
          </a:xfrm>
          <a:prstGeom prst="rect">
            <a:avLst/>
          </a:prstGeom>
          <a:noFill/>
        </p:spPr>
        <p:txBody>
          <a:bodyPr wrap="square" rtlCol="0">
            <a:spAutoFit/>
          </a:bodyPr>
          <a:lstStyle/>
          <a:p>
            <a:r>
              <a:rPr lang="en-US" sz="1600" dirty="0"/>
              <a:t>Original Facebook Graph</a:t>
            </a:r>
          </a:p>
          <a:p>
            <a:endParaRPr lang="en-US" sz="1600" dirty="0"/>
          </a:p>
          <a:p>
            <a:r>
              <a:rPr lang="en-US" sz="1600" dirty="0"/>
              <a:t>Sampling rate: 15%</a:t>
            </a:r>
          </a:p>
        </p:txBody>
      </p:sp>
      <p:pic>
        <p:nvPicPr>
          <p:cNvPr id="18" name="Content Placeholder 17"/>
          <p:cNvPicPr>
            <a:picLocks noGrp="1" noChangeAspect="1"/>
          </p:cNvPicPr>
          <p:nvPr>
            <p:ph idx="1"/>
          </p:nvPr>
        </p:nvPicPr>
        <p:blipFill>
          <a:blip r:embed="rId4"/>
          <a:stretch>
            <a:fillRect/>
          </a:stretch>
        </p:blipFill>
        <p:spPr>
          <a:xfrm>
            <a:off x="632460" y="2746788"/>
            <a:ext cx="8054340" cy="3186543"/>
          </a:xfrm>
          <a:prstGeom prst="rect">
            <a:avLst/>
          </a:prstGeom>
        </p:spPr>
      </p:pic>
    </p:spTree>
    <p:extLst>
      <p:ext uri="{BB962C8B-B14F-4D97-AF65-F5344CB8AC3E}">
        <p14:creationId xmlns:p14="http://schemas.microsoft.com/office/powerpoint/2010/main" val="13473506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a:t>
            </a:r>
          </a:p>
        </p:txBody>
      </p:sp>
      <p:sp>
        <p:nvSpPr>
          <p:cNvPr id="3" name="Content Placeholder 2"/>
          <p:cNvSpPr>
            <a:spLocks noGrp="1"/>
          </p:cNvSpPr>
          <p:nvPr>
            <p:ph idx="1"/>
          </p:nvPr>
        </p:nvSpPr>
        <p:spPr/>
        <p:txBody>
          <a:bodyPr>
            <a:normAutofit/>
          </a:bodyPr>
          <a:lstStyle/>
          <a:p>
            <a:pPr lvl="1"/>
            <a:r>
              <a:rPr lang="en-US" sz="2400" dirty="0"/>
              <a:t>Graphs are widely used to represent a variety of information.</a:t>
            </a:r>
          </a:p>
          <a:p>
            <a:endParaRPr lang="en-US" dirty="0"/>
          </a:p>
          <a:p>
            <a:endParaRPr lang="en-US" dirty="0"/>
          </a:p>
        </p:txBody>
      </p:sp>
      <p:pic>
        <p:nvPicPr>
          <p:cNvPr id="4" name="Picture 3"/>
          <p:cNvPicPr>
            <a:picLocks noChangeAspect="1"/>
          </p:cNvPicPr>
          <p:nvPr/>
        </p:nvPicPr>
        <p:blipFill>
          <a:blip r:embed="rId3"/>
          <a:stretch>
            <a:fillRect/>
          </a:stretch>
        </p:blipFill>
        <p:spPr>
          <a:xfrm>
            <a:off x="1210872" y="3073490"/>
            <a:ext cx="2028496" cy="1626508"/>
          </a:xfrm>
          <a:prstGeom prst="rect">
            <a:avLst/>
          </a:prstGeom>
          <a:ln>
            <a:noFill/>
          </a:ln>
          <a:effectLst>
            <a:outerShdw blurRad="190500" algn="tl" rotWithShape="0">
              <a:srgbClr val="000000">
                <a:alpha val="70000"/>
              </a:srgbClr>
            </a:outerShdw>
          </a:effectLst>
        </p:spPr>
      </p:pic>
      <p:pic>
        <p:nvPicPr>
          <p:cNvPr id="5" name="Picture 4"/>
          <p:cNvPicPr>
            <a:picLocks noChangeAspect="1"/>
          </p:cNvPicPr>
          <p:nvPr/>
        </p:nvPicPr>
        <p:blipFill>
          <a:blip r:embed="rId4"/>
          <a:stretch>
            <a:fillRect/>
          </a:stretch>
        </p:blipFill>
        <p:spPr>
          <a:xfrm>
            <a:off x="3364220" y="3085646"/>
            <a:ext cx="1993341" cy="1629749"/>
          </a:xfrm>
          <a:prstGeom prst="rect">
            <a:avLst/>
          </a:prstGeom>
          <a:ln>
            <a:noFill/>
          </a:ln>
          <a:effectLst>
            <a:outerShdw blurRad="190500" algn="tl" rotWithShape="0">
              <a:srgbClr val="000000">
                <a:alpha val="70000"/>
              </a:srgbClr>
            </a:outerShdw>
          </a:effectLst>
        </p:spPr>
      </p:pic>
      <p:pic>
        <p:nvPicPr>
          <p:cNvPr id="6" name="Picture 5"/>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5482413" y="3073490"/>
            <a:ext cx="2339737" cy="1626508"/>
          </a:xfrm>
          <a:prstGeom prst="rect">
            <a:avLst/>
          </a:prstGeom>
        </p:spPr>
      </p:pic>
      <p:sp>
        <p:nvSpPr>
          <p:cNvPr id="7" name="TextBox 6"/>
          <p:cNvSpPr txBox="1"/>
          <p:nvPr/>
        </p:nvSpPr>
        <p:spPr>
          <a:xfrm>
            <a:off x="1532606" y="4752201"/>
            <a:ext cx="1566195" cy="276999"/>
          </a:xfrm>
          <a:prstGeom prst="rect">
            <a:avLst/>
          </a:prstGeom>
          <a:noFill/>
        </p:spPr>
        <p:txBody>
          <a:bodyPr wrap="square" rtlCol="0">
            <a:spAutoFit/>
          </a:bodyPr>
          <a:lstStyle/>
          <a:p>
            <a:r>
              <a:rPr lang="en-US" sz="1200" dirty="0"/>
              <a:t>biological network</a:t>
            </a:r>
          </a:p>
        </p:txBody>
      </p:sp>
      <p:sp>
        <p:nvSpPr>
          <p:cNvPr id="8" name="TextBox 7"/>
          <p:cNvSpPr txBox="1"/>
          <p:nvPr/>
        </p:nvSpPr>
        <p:spPr>
          <a:xfrm>
            <a:off x="3908014" y="4761115"/>
            <a:ext cx="1193800" cy="276999"/>
          </a:xfrm>
          <a:prstGeom prst="rect">
            <a:avLst/>
          </a:prstGeom>
          <a:noFill/>
        </p:spPr>
        <p:txBody>
          <a:bodyPr wrap="square" rtlCol="0">
            <a:spAutoFit/>
          </a:bodyPr>
          <a:lstStyle/>
          <a:p>
            <a:r>
              <a:rPr lang="en-US" sz="1200" dirty="0"/>
              <a:t>social network</a:t>
            </a:r>
          </a:p>
        </p:txBody>
      </p:sp>
      <p:sp>
        <p:nvSpPr>
          <p:cNvPr id="9" name="TextBox 8"/>
          <p:cNvSpPr txBox="1"/>
          <p:nvPr/>
        </p:nvSpPr>
        <p:spPr>
          <a:xfrm>
            <a:off x="6166774" y="4715395"/>
            <a:ext cx="1334693" cy="276999"/>
          </a:xfrm>
          <a:prstGeom prst="rect">
            <a:avLst/>
          </a:prstGeom>
          <a:noFill/>
        </p:spPr>
        <p:txBody>
          <a:bodyPr wrap="square" rtlCol="0">
            <a:spAutoFit/>
          </a:bodyPr>
          <a:lstStyle/>
          <a:p>
            <a:r>
              <a:rPr lang="en-US" sz="1200" dirty="0"/>
              <a:t>citation network</a:t>
            </a:r>
          </a:p>
        </p:txBody>
      </p:sp>
      <p:sp>
        <p:nvSpPr>
          <p:cNvPr id="10" name="TextBox 9"/>
          <p:cNvSpPr txBox="1"/>
          <p:nvPr/>
        </p:nvSpPr>
        <p:spPr>
          <a:xfrm>
            <a:off x="8035532" y="3620369"/>
            <a:ext cx="776119" cy="400110"/>
          </a:xfrm>
          <a:prstGeom prst="rect">
            <a:avLst/>
          </a:prstGeom>
          <a:noFill/>
        </p:spPr>
        <p:txBody>
          <a:bodyPr wrap="square" rtlCol="0">
            <a:spAutoFit/>
          </a:bodyPr>
          <a:lstStyle/>
          <a:p>
            <a:r>
              <a:rPr lang="en-US" sz="2000" b="1" dirty="0"/>
              <a:t>……</a:t>
            </a:r>
          </a:p>
        </p:txBody>
      </p:sp>
    </p:spTree>
    <p:extLst>
      <p:ext uri="{BB962C8B-B14F-4D97-AF65-F5344CB8AC3E}">
        <p14:creationId xmlns:p14="http://schemas.microsoft.com/office/powerpoint/2010/main" val="159053124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Statistical Comparison Results</a:t>
            </a:r>
          </a:p>
        </p:txBody>
      </p:sp>
      <p:pic>
        <p:nvPicPr>
          <p:cNvPr id="4" name="Content Placeholder 3"/>
          <p:cNvPicPr>
            <a:picLocks noGrp="1"/>
          </p:cNvPicPr>
          <p:nvPr>
            <p:ph idx="1"/>
          </p:nvPr>
        </p:nvPicPr>
        <p:blipFill>
          <a:blip r:embed="rId3" cstate="email">
            <a:extLst>
              <a:ext uri="{28A0092B-C50C-407E-A947-70E740481C1C}">
                <a14:useLocalDpi xmlns:a14="http://schemas.microsoft.com/office/drawing/2010/main" val="0"/>
              </a:ext>
            </a:extLst>
          </a:blip>
          <a:srcRect/>
          <a:stretch>
            <a:fillRect/>
          </a:stretch>
        </p:blipFill>
        <p:spPr bwMode="auto">
          <a:xfrm>
            <a:off x="932976" y="1280160"/>
            <a:ext cx="7507095" cy="4671060"/>
          </a:xfrm>
          <a:prstGeom prst="rect">
            <a:avLst/>
          </a:prstGeom>
          <a:noFill/>
          <a:ln>
            <a:noFill/>
          </a:ln>
        </p:spPr>
      </p:pic>
      <p:cxnSp>
        <p:nvCxnSpPr>
          <p:cNvPr id="9" name="Straight Arrow Connector 8"/>
          <p:cNvCxnSpPr/>
          <p:nvPr/>
        </p:nvCxnSpPr>
        <p:spPr>
          <a:xfrm>
            <a:off x="1842559" y="3343275"/>
            <a:ext cx="2983442" cy="0"/>
          </a:xfrm>
          <a:prstGeom prst="straightConnector1">
            <a:avLst/>
          </a:prstGeom>
          <a:ln w="127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a:off x="5325532" y="3333750"/>
            <a:ext cx="2983442" cy="0"/>
          </a:xfrm>
          <a:prstGeom prst="straightConnector1">
            <a:avLst/>
          </a:prstGeom>
          <a:ln w="127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a:off x="1817158" y="5434542"/>
            <a:ext cx="2983442" cy="0"/>
          </a:xfrm>
          <a:prstGeom prst="straightConnector1">
            <a:avLst/>
          </a:prstGeom>
          <a:ln w="127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5325532" y="5443009"/>
            <a:ext cx="2983442" cy="0"/>
          </a:xfrm>
          <a:prstGeom prst="straightConnector1">
            <a:avLst/>
          </a:prstGeom>
          <a:ln w="127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flipV="1">
            <a:off x="1854200" y="1874420"/>
            <a:ext cx="0" cy="1483356"/>
          </a:xfrm>
          <a:prstGeom prst="straightConnector1">
            <a:avLst/>
          </a:prstGeom>
          <a:ln w="127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flipV="1">
            <a:off x="5325532" y="1850394"/>
            <a:ext cx="0" cy="1483356"/>
          </a:xfrm>
          <a:prstGeom prst="straightConnector1">
            <a:avLst/>
          </a:prstGeom>
          <a:ln w="127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flipV="1">
            <a:off x="5333999" y="3951186"/>
            <a:ext cx="0" cy="1483356"/>
          </a:xfrm>
          <a:prstGeom prst="straightConnector1">
            <a:avLst/>
          </a:prstGeom>
          <a:ln w="127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flipV="1">
            <a:off x="1825626" y="3959653"/>
            <a:ext cx="0" cy="1483356"/>
          </a:xfrm>
          <a:prstGeom prst="straightConnector1">
            <a:avLst/>
          </a:prstGeom>
          <a:ln w="127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86208" y="3466672"/>
            <a:ext cx="1282273" cy="369332"/>
          </a:xfrm>
          <a:prstGeom prst="rect">
            <a:avLst/>
          </a:prstGeom>
          <a:noFill/>
        </p:spPr>
        <p:txBody>
          <a:bodyPr wrap="square" rtlCol="0">
            <a:spAutoFit/>
          </a:bodyPr>
          <a:lstStyle/>
          <a:p>
            <a:r>
              <a:rPr lang="en-US" dirty="0"/>
              <a:t>Facebook</a:t>
            </a:r>
          </a:p>
        </p:txBody>
      </p:sp>
      <p:sp>
        <p:nvSpPr>
          <p:cNvPr id="24" name="TextBox 23"/>
          <p:cNvSpPr txBox="1"/>
          <p:nvPr/>
        </p:nvSpPr>
        <p:spPr>
          <a:xfrm>
            <a:off x="1890441" y="1850394"/>
            <a:ext cx="641106" cy="230832"/>
          </a:xfrm>
          <a:prstGeom prst="rect">
            <a:avLst/>
          </a:prstGeom>
          <a:noFill/>
        </p:spPr>
        <p:txBody>
          <a:bodyPr wrap="square" rtlCol="0">
            <a:spAutoFit/>
          </a:bodyPr>
          <a:lstStyle/>
          <a:p>
            <a:r>
              <a:rPr lang="en-US" sz="900" dirty="0"/>
              <a:t>SD value</a:t>
            </a:r>
          </a:p>
        </p:txBody>
      </p:sp>
      <p:sp>
        <p:nvSpPr>
          <p:cNvPr id="25" name="TextBox 24"/>
          <p:cNvSpPr txBox="1"/>
          <p:nvPr/>
        </p:nvSpPr>
        <p:spPr>
          <a:xfrm>
            <a:off x="5361772" y="1860873"/>
            <a:ext cx="641106" cy="230832"/>
          </a:xfrm>
          <a:prstGeom prst="rect">
            <a:avLst/>
          </a:prstGeom>
          <a:noFill/>
        </p:spPr>
        <p:txBody>
          <a:bodyPr wrap="square" rtlCol="0">
            <a:spAutoFit/>
          </a:bodyPr>
          <a:lstStyle/>
          <a:p>
            <a:r>
              <a:rPr lang="en-US" sz="900" dirty="0"/>
              <a:t>SD value</a:t>
            </a:r>
          </a:p>
        </p:txBody>
      </p:sp>
      <p:sp>
        <p:nvSpPr>
          <p:cNvPr id="26" name="TextBox 25"/>
          <p:cNvSpPr txBox="1"/>
          <p:nvPr/>
        </p:nvSpPr>
        <p:spPr>
          <a:xfrm>
            <a:off x="1854200" y="3966426"/>
            <a:ext cx="641106" cy="230832"/>
          </a:xfrm>
          <a:prstGeom prst="rect">
            <a:avLst/>
          </a:prstGeom>
          <a:noFill/>
        </p:spPr>
        <p:txBody>
          <a:bodyPr wrap="square" rtlCol="0">
            <a:spAutoFit/>
          </a:bodyPr>
          <a:lstStyle/>
          <a:p>
            <a:r>
              <a:rPr lang="en-US" sz="900" dirty="0"/>
              <a:t>SD value</a:t>
            </a:r>
          </a:p>
        </p:txBody>
      </p:sp>
      <p:sp>
        <p:nvSpPr>
          <p:cNvPr id="27" name="TextBox 26"/>
          <p:cNvSpPr txBox="1"/>
          <p:nvPr/>
        </p:nvSpPr>
        <p:spPr>
          <a:xfrm>
            <a:off x="5333999" y="3947799"/>
            <a:ext cx="641106" cy="230832"/>
          </a:xfrm>
          <a:prstGeom prst="rect">
            <a:avLst/>
          </a:prstGeom>
          <a:noFill/>
        </p:spPr>
        <p:txBody>
          <a:bodyPr wrap="square" rtlCol="0">
            <a:spAutoFit/>
          </a:bodyPr>
          <a:lstStyle/>
          <a:p>
            <a:r>
              <a:rPr lang="en-US" sz="900" dirty="0"/>
              <a:t>SD value</a:t>
            </a:r>
          </a:p>
        </p:txBody>
      </p:sp>
      <p:sp>
        <p:nvSpPr>
          <p:cNvPr id="28" name="TextBox 27"/>
          <p:cNvSpPr txBox="1"/>
          <p:nvPr/>
        </p:nvSpPr>
        <p:spPr>
          <a:xfrm>
            <a:off x="4611603" y="3313691"/>
            <a:ext cx="675526" cy="230832"/>
          </a:xfrm>
          <a:prstGeom prst="rect">
            <a:avLst/>
          </a:prstGeom>
          <a:noFill/>
        </p:spPr>
        <p:txBody>
          <a:bodyPr wrap="square" rtlCol="0">
            <a:spAutoFit/>
          </a:bodyPr>
          <a:lstStyle/>
          <a:p>
            <a:r>
              <a:rPr lang="en-US" sz="900" dirty="0"/>
              <a:t>property</a:t>
            </a:r>
          </a:p>
        </p:txBody>
      </p:sp>
      <p:sp>
        <p:nvSpPr>
          <p:cNvPr id="29" name="TextBox 28"/>
          <p:cNvSpPr txBox="1"/>
          <p:nvPr/>
        </p:nvSpPr>
        <p:spPr>
          <a:xfrm>
            <a:off x="8081114" y="3296065"/>
            <a:ext cx="675526" cy="230832"/>
          </a:xfrm>
          <a:prstGeom prst="rect">
            <a:avLst/>
          </a:prstGeom>
          <a:noFill/>
        </p:spPr>
        <p:txBody>
          <a:bodyPr wrap="square" rtlCol="0">
            <a:spAutoFit/>
          </a:bodyPr>
          <a:lstStyle/>
          <a:p>
            <a:r>
              <a:rPr lang="en-US" sz="900" dirty="0"/>
              <a:t>property</a:t>
            </a:r>
          </a:p>
        </p:txBody>
      </p:sp>
      <p:sp>
        <p:nvSpPr>
          <p:cNvPr id="30" name="TextBox 29"/>
          <p:cNvSpPr txBox="1"/>
          <p:nvPr/>
        </p:nvSpPr>
        <p:spPr>
          <a:xfrm>
            <a:off x="8102308" y="5445338"/>
            <a:ext cx="675526" cy="230832"/>
          </a:xfrm>
          <a:prstGeom prst="rect">
            <a:avLst/>
          </a:prstGeom>
          <a:noFill/>
        </p:spPr>
        <p:txBody>
          <a:bodyPr wrap="square" rtlCol="0">
            <a:spAutoFit/>
          </a:bodyPr>
          <a:lstStyle/>
          <a:p>
            <a:r>
              <a:rPr lang="en-US" sz="900" dirty="0"/>
              <a:t>property</a:t>
            </a:r>
          </a:p>
        </p:txBody>
      </p:sp>
      <p:sp>
        <p:nvSpPr>
          <p:cNvPr id="31" name="TextBox 30"/>
          <p:cNvSpPr txBox="1"/>
          <p:nvPr/>
        </p:nvSpPr>
        <p:spPr>
          <a:xfrm>
            <a:off x="4602403" y="5445974"/>
            <a:ext cx="675526" cy="230832"/>
          </a:xfrm>
          <a:prstGeom prst="rect">
            <a:avLst/>
          </a:prstGeom>
          <a:noFill/>
        </p:spPr>
        <p:txBody>
          <a:bodyPr wrap="square" rtlCol="0">
            <a:spAutoFit/>
          </a:bodyPr>
          <a:lstStyle/>
          <a:p>
            <a:r>
              <a:rPr lang="en-US" sz="900" dirty="0"/>
              <a:t>property</a:t>
            </a:r>
          </a:p>
        </p:txBody>
      </p:sp>
    </p:spTree>
    <p:extLst>
      <p:ext uri="{BB962C8B-B14F-4D97-AF65-F5344CB8AC3E}">
        <p14:creationId xmlns:p14="http://schemas.microsoft.com/office/powerpoint/2010/main" val="7765527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Statistical Comparison Results</a:t>
            </a:r>
          </a:p>
        </p:txBody>
      </p:sp>
      <p:pic>
        <p:nvPicPr>
          <p:cNvPr id="4" name="Content Placeholder 3"/>
          <p:cNvPicPr>
            <a:picLocks noGrp="1"/>
          </p:cNvPicPr>
          <p:nvPr>
            <p:ph idx="1"/>
          </p:nvPr>
        </p:nvPicPr>
        <p:blipFill>
          <a:blip r:embed="rId3" cstate="email">
            <a:extLst>
              <a:ext uri="{28A0092B-C50C-407E-A947-70E740481C1C}">
                <a14:useLocalDpi xmlns:a14="http://schemas.microsoft.com/office/drawing/2010/main" val="0"/>
              </a:ext>
            </a:extLst>
          </a:blip>
          <a:srcRect/>
          <a:stretch>
            <a:fillRect/>
          </a:stretch>
        </p:blipFill>
        <p:spPr bwMode="auto">
          <a:xfrm>
            <a:off x="854713" y="1247776"/>
            <a:ext cx="7663621" cy="4680584"/>
          </a:xfrm>
          <a:prstGeom prst="rect">
            <a:avLst/>
          </a:prstGeom>
          <a:noFill/>
          <a:ln>
            <a:noFill/>
          </a:ln>
        </p:spPr>
      </p:pic>
      <p:cxnSp>
        <p:nvCxnSpPr>
          <p:cNvPr id="10" name="Straight Arrow Connector 9"/>
          <p:cNvCxnSpPr/>
          <p:nvPr/>
        </p:nvCxnSpPr>
        <p:spPr>
          <a:xfrm>
            <a:off x="1783294" y="3292475"/>
            <a:ext cx="2983442" cy="0"/>
          </a:xfrm>
          <a:prstGeom prst="straightConnector1">
            <a:avLst/>
          </a:prstGeom>
          <a:ln w="127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a:off x="5359398" y="3267074"/>
            <a:ext cx="2983442" cy="0"/>
          </a:xfrm>
          <a:prstGeom prst="straightConnector1">
            <a:avLst/>
          </a:prstGeom>
          <a:ln w="127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1800224" y="5417608"/>
            <a:ext cx="2983442" cy="0"/>
          </a:xfrm>
          <a:prstGeom prst="straightConnector1">
            <a:avLst/>
          </a:prstGeom>
          <a:ln w="127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5384799" y="5409143"/>
            <a:ext cx="2983442" cy="0"/>
          </a:xfrm>
          <a:prstGeom prst="straightConnector1">
            <a:avLst/>
          </a:prstGeom>
          <a:ln w="127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flipV="1">
            <a:off x="1783294" y="1809119"/>
            <a:ext cx="0" cy="1483356"/>
          </a:xfrm>
          <a:prstGeom prst="straightConnector1">
            <a:avLst/>
          </a:prstGeom>
          <a:ln w="127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flipV="1">
            <a:off x="5376333" y="1794415"/>
            <a:ext cx="0" cy="1483356"/>
          </a:xfrm>
          <a:prstGeom prst="straightConnector1">
            <a:avLst/>
          </a:prstGeom>
          <a:ln w="127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flipV="1">
            <a:off x="1808691" y="3925787"/>
            <a:ext cx="0" cy="1483356"/>
          </a:xfrm>
          <a:prstGeom prst="straightConnector1">
            <a:avLst/>
          </a:prstGeom>
          <a:ln w="127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flipV="1">
            <a:off x="5384799" y="3925787"/>
            <a:ext cx="0" cy="1483356"/>
          </a:xfrm>
          <a:prstGeom prst="straightConnector1">
            <a:avLst/>
          </a:prstGeom>
          <a:ln w="127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98473" y="3542388"/>
            <a:ext cx="1111348" cy="369332"/>
          </a:xfrm>
          <a:prstGeom prst="rect">
            <a:avLst/>
          </a:prstGeom>
          <a:noFill/>
        </p:spPr>
        <p:txBody>
          <a:bodyPr wrap="square" rtlCol="0">
            <a:spAutoFit/>
          </a:bodyPr>
          <a:lstStyle/>
          <a:p>
            <a:r>
              <a:rPr lang="en-US" dirty="0"/>
              <a:t>Amazon</a:t>
            </a:r>
          </a:p>
        </p:txBody>
      </p:sp>
      <p:sp>
        <p:nvSpPr>
          <p:cNvPr id="22" name="TextBox 21"/>
          <p:cNvSpPr txBox="1"/>
          <p:nvPr/>
        </p:nvSpPr>
        <p:spPr>
          <a:xfrm>
            <a:off x="1808691" y="1794415"/>
            <a:ext cx="641106" cy="230832"/>
          </a:xfrm>
          <a:prstGeom prst="rect">
            <a:avLst/>
          </a:prstGeom>
          <a:noFill/>
        </p:spPr>
        <p:txBody>
          <a:bodyPr wrap="square" rtlCol="0">
            <a:spAutoFit/>
          </a:bodyPr>
          <a:lstStyle/>
          <a:p>
            <a:r>
              <a:rPr lang="en-US" sz="900" dirty="0"/>
              <a:t>SD value</a:t>
            </a:r>
          </a:p>
        </p:txBody>
      </p:sp>
      <p:sp>
        <p:nvSpPr>
          <p:cNvPr id="23" name="TextBox 22"/>
          <p:cNvSpPr txBox="1"/>
          <p:nvPr/>
        </p:nvSpPr>
        <p:spPr>
          <a:xfrm>
            <a:off x="1800224" y="3932560"/>
            <a:ext cx="641106" cy="230832"/>
          </a:xfrm>
          <a:prstGeom prst="rect">
            <a:avLst/>
          </a:prstGeom>
          <a:noFill/>
        </p:spPr>
        <p:txBody>
          <a:bodyPr wrap="square" rtlCol="0">
            <a:spAutoFit/>
          </a:bodyPr>
          <a:lstStyle/>
          <a:p>
            <a:r>
              <a:rPr lang="en-US" sz="900" dirty="0"/>
              <a:t>SD value</a:t>
            </a:r>
          </a:p>
        </p:txBody>
      </p:sp>
      <p:sp>
        <p:nvSpPr>
          <p:cNvPr id="24" name="TextBox 23"/>
          <p:cNvSpPr txBox="1"/>
          <p:nvPr/>
        </p:nvSpPr>
        <p:spPr>
          <a:xfrm>
            <a:off x="5401733" y="3922400"/>
            <a:ext cx="641106" cy="230832"/>
          </a:xfrm>
          <a:prstGeom prst="rect">
            <a:avLst/>
          </a:prstGeom>
          <a:noFill/>
        </p:spPr>
        <p:txBody>
          <a:bodyPr wrap="square" rtlCol="0">
            <a:spAutoFit/>
          </a:bodyPr>
          <a:lstStyle/>
          <a:p>
            <a:r>
              <a:rPr lang="en-US" sz="900" dirty="0"/>
              <a:t>SD value</a:t>
            </a:r>
          </a:p>
        </p:txBody>
      </p:sp>
      <p:sp>
        <p:nvSpPr>
          <p:cNvPr id="25" name="TextBox 24"/>
          <p:cNvSpPr txBox="1"/>
          <p:nvPr/>
        </p:nvSpPr>
        <p:spPr>
          <a:xfrm>
            <a:off x="5370007" y="1814762"/>
            <a:ext cx="641106" cy="230832"/>
          </a:xfrm>
          <a:prstGeom prst="rect">
            <a:avLst/>
          </a:prstGeom>
          <a:noFill/>
        </p:spPr>
        <p:txBody>
          <a:bodyPr wrap="square" rtlCol="0">
            <a:spAutoFit/>
          </a:bodyPr>
          <a:lstStyle/>
          <a:p>
            <a:r>
              <a:rPr lang="en-US" sz="900" dirty="0"/>
              <a:t>SD value</a:t>
            </a:r>
          </a:p>
        </p:txBody>
      </p:sp>
      <p:sp>
        <p:nvSpPr>
          <p:cNvPr id="26" name="TextBox 25"/>
          <p:cNvSpPr txBox="1"/>
          <p:nvPr/>
        </p:nvSpPr>
        <p:spPr>
          <a:xfrm>
            <a:off x="4533188" y="3271552"/>
            <a:ext cx="675526" cy="230832"/>
          </a:xfrm>
          <a:prstGeom prst="rect">
            <a:avLst/>
          </a:prstGeom>
          <a:noFill/>
        </p:spPr>
        <p:txBody>
          <a:bodyPr wrap="square" rtlCol="0">
            <a:spAutoFit/>
          </a:bodyPr>
          <a:lstStyle/>
          <a:p>
            <a:r>
              <a:rPr lang="en-US" sz="900" dirty="0"/>
              <a:t>property</a:t>
            </a:r>
          </a:p>
        </p:txBody>
      </p:sp>
      <p:sp>
        <p:nvSpPr>
          <p:cNvPr id="27" name="TextBox 26"/>
          <p:cNvSpPr txBox="1"/>
          <p:nvPr/>
        </p:nvSpPr>
        <p:spPr>
          <a:xfrm>
            <a:off x="8133556" y="3248489"/>
            <a:ext cx="675526" cy="230832"/>
          </a:xfrm>
          <a:prstGeom prst="rect">
            <a:avLst/>
          </a:prstGeom>
          <a:noFill/>
        </p:spPr>
        <p:txBody>
          <a:bodyPr wrap="square" rtlCol="0">
            <a:spAutoFit/>
          </a:bodyPr>
          <a:lstStyle/>
          <a:p>
            <a:r>
              <a:rPr lang="en-US" sz="900" dirty="0"/>
              <a:t>property</a:t>
            </a:r>
          </a:p>
        </p:txBody>
      </p:sp>
      <p:sp>
        <p:nvSpPr>
          <p:cNvPr id="28" name="TextBox 27"/>
          <p:cNvSpPr txBox="1"/>
          <p:nvPr/>
        </p:nvSpPr>
        <p:spPr>
          <a:xfrm>
            <a:off x="4570443" y="5409143"/>
            <a:ext cx="675526" cy="230832"/>
          </a:xfrm>
          <a:prstGeom prst="rect">
            <a:avLst/>
          </a:prstGeom>
          <a:noFill/>
        </p:spPr>
        <p:txBody>
          <a:bodyPr wrap="square" rtlCol="0">
            <a:spAutoFit/>
          </a:bodyPr>
          <a:lstStyle/>
          <a:p>
            <a:r>
              <a:rPr lang="en-US" sz="900" dirty="0"/>
              <a:t>property</a:t>
            </a:r>
          </a:p>
        </p:txBody>
      </p:sp>
      <p:sp>
        <p:nvSpPr>
          <p:cNvPr id="29" name="TextBox 28"/>
          <p:cNvSpPr txBox="1"/>
          <p:nvPr/>
        </p:nvSpPr>
        <p:spPr>
          <a:xfrm>
            <a:off x="8146479" y="5399619"/>
            <a:ext cx="675526" cy="230832"/>
          </a:xfrm>
          <a:prstGeom prst="rect">
            <a:avLst/>
          </a:prstGeom>
          <a:noFill/>
        </p:spPr>
        <p:txBody>
          <a:bodyPr wrap="square" rtlCol="0">
            <a:spAutoFit/>
          </a:bodyPr>
          <a:lstStyle/>
          <a:p>
            <a:r>
              <a:rPr lang="en-US" sz="900" dirty="0"/>
              <a:t>property</a:t>
            </a:r>
          </a:p>
        </p:txBody>
      </p:sp>
    </p:spTree>
    <p:extLst>
      <p:ext uri="{BB962C8B-B14F-4D97-AF65-F5344CB8AC3E}">
        <p14:creationId xmlns:p14="http://schemas.microsoft.com/office/powerpoint/2010/main" val="36808996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Efficiency Comparison Results</a:t>
            </a:r>
          </a:p>
        </p:txBody>
      </p:sp>
      <p:pic>
        <p:nvPicPr>
          <p:cNvPr id="5" name="Content Placeholder 4"/>
          <p:cNvPicPr>
            <a:picLocks noGrp="1"/>
          </p:cNvPicPr>
          <p:nvPr>
            <p:ph idx="1"/>
          </p:nvPr>
        </p:nvPicPr>
        <p:blipFill>
          <a:blip r:embed="rId3" cstate="email">
            <a:extLst>
              <a:ext uri="{28A0092B-C50C-407E-A947-70E740481C1C}">
                <a14:useLocalDpi xmlns:a14="http://schemas.microsoft.com/office/drawing/2010/main" val="0"/>
              </a:ext>
            </a:extLst>
          </a:blip>
          <a:srcRect/>
          <a:stretch>
            <a:fillRect/>
          </a:stretch>
        </p:blipFill>
        <p:spPr bwMode="auto">
          <a:xfrm>
            <a:off x="1679318" y="1338580"/>
            <a:ext cx="6034732" cy="4663440"/>
          </a:xfrm>
          <a:prstGeom prst="rect">
            <a:avLst/>
          </a:prstGeom>
          <a:noFill/>
          <a:ln>
            <a:noFill/>
          </a:ln>
        </p:spPr>
      </p:pic>
      <p:cxnSp>
        <p:nvCxnSpPr>
          <p:cNvPr id="11" name="Straight Arrow Connector 10"/>
          <p:cNvCxnSpPr/>
          <p:nvPr/>
        </p:nvCxnSpPr>
        <p:spPr>
          <a:xfrm>
            <a:off x="2387599" y="2759076"/>
            <a:ext cx="2421468" cy="0"/>
          </a:xfrm>
          <a:prstGeom prst="straightConnector1">
            <a:avLst/>
          </a:prstGeom>
          <a:ln w="127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5190065" y="2766485"/>
            <a:ext cx="2421468" cy="0"/>
          </a:xfrm>
          <a:prstGeom prst="straightConnector1">
            <a:avLst/>
          </a:prstGeom>
          <a:ln w="127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a:off x="2362198" y="4274611"/>
            <a:ext cx="2421468" cy="0"/>
          </a:xfrm>
          <a:prstGeom prst="straightConnector1">
            <a:avLst/>
          </a:prstGeom>
          <a:ln w="127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a:off x="5190065" y="4265087"/>
            <a:ext cx="2421468" cy="0"/>
          </a:xfrm>
          <a:prstGeom prst="straightConnector1">
            <a:avLst/>
          </a:prstGeom>
          <a:ln w="127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a:off x="2387599" y="5781676"/>
            <a:ext cx="2421468" cy="0"/>
          </a:xfrm>
          <a:prstGeom prst="straightConnector1">
            <a:avLst/>
          </a:prstGeom>
          <a:ln w="127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5206999" y="5755219"/>
            <a:ext cx="2421468" cy="0"/>
          </a:xfrm>
          <a:prstGeom prst="straightConnector1">
            <a:avLst/>
          </a:prstGeom>
          <a:ln w="127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flipV="1">
            <a:off x="2396064" y="1625600"/>
            <a:ext cx="0" cy="1142148"/>
          </a:xfrm>
          <a:prstGeom prst="straightConnector1">
            <a:avLst/>
          </a:prstGeom>
          <a:ln w="127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flipV="1">
            <a:off x="5190065" y="1616928"/>
            <a:ext cx="0" cy="1142148"/>
          </a:xfrm>
          <a:prstGeom prst="straightConnector1">
            <a:avLst/>
          </a:prstGeom>
          <a:ln w="127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flipV="1">
            <a:off x="2370661" y="3122939"/>
            <a:ext cx="0" cy="1142148"/>
          </a:xfrm>
          <a:prstGeom prst="straightConnector1">
            <a:avLst/>
          </a:prstGeom>
          <a:ln w="127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flipV="1">
            <a:off x="5198529" y="3122939"/>
            <a:ext cx="0" cy="1142148"/>
          </a:xfrm>
          <a:prstGeom prst="straightConnector1">
            <a:avLst/>
          </a:prstGeom>
          <a:ln w="127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flipV="1">
            <a:off x="2387596" y="4621538"/>
            <a:ext cx="0" cy="1142148"/>
          </a:xfrm>
          <a:prstGeom prst="straightConnector1">
            <a:avLst/>
          </a:prstGeom>
          <a:ln w="127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flipV="1">
            <a:off x="5215466" y="4613071"/>
            <a:ext cx="0" cy="1142148"/>
          </a:xfrm>
          <a:prstGeom prst="straightConnector1">
            <a:avLst/>
          </a:prstGeom>
          <a:ln w="127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7" name="TextBox 26"/>
          <p:cNvSpPr txBox="1"/>
          <p:nvPr/>
        </p:nvSpPr>
        <p:spPr>
          <a:xfrm>
            <a:off x="4138504" y="4282020"/>
            <a:ext cx="1145470" cy="230832"/>
          </a:xfrm>
          <a:prstGeom prst="rect">
            <a:avLst/>
          </a:prstGeom>
          <a:noFill/>
        </p:spPr>
        <p:txBody>
          <a:bodyPr wrap="square" rtlCol="0">
            <a:spAutoFit/>
          </a:bodyPr>
          <a:lstStyle/>
          <a:p>
            <a:r>
              <a:rPr lang="en-US" sz="900" dirty="0"/>
              <a:t>sampling method</a:t>
            </a:r>
          </a:p>
        </p:txBody>
      </p:sp>
      <p:sp>
        <p:nvSpPr>
          <p:cNvPr id="31" name="TextBox 30"/>
          <p:cNvSpPr txBox="1"/>
          <p:nvPr/>
        </p:nvSpPr>
        <p:spPr>
          <a:xfrm>
            <a:off x="4083540" y="2787352"/>
            <a:ext cx="1145470" cy="230832"/>
          </a:xfrm>
          <a:prstGeom prst="rect">
            <a:avLst/>
          </a:prstGeom>
          <a:noFill/>
        </p:spPr>
        <p:txBody>
          <a:bodyPr wrap="square" rtlCol="0">
            <a:spAutoFit/>
          </a:bodyPr>
          <a:lstStyle/>
          <a:p>
            <a:r>
              <a:rPr lang="en-US" sz="900" dirty="0"/>
              <a:t>sampling method</a:t>
            </a:r>
          </a:p>
        </p:txBody>
      </p:sp>
      <p:sp>
        <p:nvSpPr>
          <p:cNvPr id="32" name="TextBox 31"/>
          <p:cNvSpPr txBox="1"/>
          <p:nvPr/>
        </p:nvSpPr>
        <p:spPr>
          <a:xfrm>
            <a:off x="6841064" y="2800824"/>
            <a:ext cx="1145470" cy="230832"/>
          </a:xfrm>
          <a:prstGeom prst="rect">
            <a:avLst/>
          </a:prstGeom>
          <a:noFill/>
        </p:spPr>
        <p:txBody>
          <a:bodyPr wrap="square" rtlCol="0">
            <a:spAutoFit/>
          </a:bodyPr>
          <a:lstStyle/>
          <a:p>
            <a:r>
              <a:rPr lang="en-US" sz="900" dirty="0"/>
              <a:t>sampling method</a:t>
            </a:r>
          </a:p>
        </p:txBody>
      </p:sp>
      <p:sp>
        <p:nvSpPr>
          <p:cNvPr id="33" name="TextBox 32"/>
          <p:cNvSpPr txBox="1"/>
          <p:nvPr/>
        </p:nvSpPr>
        <p:spPr>
          <a:xfrm>
            <a:off x="6942664" y="4290955"/>
            <a:ext cx="1145470" cy="230832"/>
          </a:xfrm>
          <a:prstGeom prst="rect">
            <a:avLst/>
          </a:prstGeom>
          <a:noFill/>
        </p:spPr>
        <p:txBody>
          <a:bodyPr wrap="square" rtlCol="0">
            <a:spAutoFit/>
          </a:bodyPr>
          <a:lstStyle/>
          <a:p>
            <a:r>
              <a:rPr lang="en-US" sz="900" dirty="0"/>
              <a:t>sampling method</a:t>
            </a:r>
          </a:p>
        </p:txBody>
      </p:sp>
      <p:sp>
        <p:nvSpPr>
          <p:cNvPr id="34" name="TextBox 33"/>
          <p:cNvSpPr txBox="1"/>
          <p:nvPr/>
        </p:nvSpPr>
        <p:spPr>
          <a:xfrm>
            <a:off x="7141315" y="5796857"/>
            <a:ext cx="1145470" cy="230832"/>
          </a:xfrm>
          <a:prstGeom prst="rect">
            <a:avLst/>
          </a:prstGeom>
          <a:noFill/>
        </p:spPr>
        <p:txBody>
          <a:bodyPr wrap="square" rtlCol="0">
            <a:spAutoFit/>
          </a:bodyPr>
          <a:lstStyle/>
          <a:p>
            <a:r>
              <a:rPr lang="en-US" sz="900" dirty="0"/>
              <a:t>sampling method</a:t>
            </a:r>
          </a:p>
        </p:txBody>
      </p:sp>
      <p:sp>
        <p:nvSpPr>
          <p:cNvPr id="35" name="TextBox 34"/>
          <p:cNvSpPr txBox="1"/>
          <p:nvPr/>
        </p:nvSpPr>
        <p:spPr>
          <a:xfrm>
            <a:off x="4236332" y="5814572"/>
            <a:ext cx="1145470" cy="230832"/>
          </a:xfrm>
          <a:prstGeom prst="rect">
            <a:avLst/>
          </a:prstGeom>
          <a:noFill/>
        </p:spPr>
        <p:txBody>
          <a:bodyPr wrap="square" rtlCol="0">
            <a:spAutoFit/>
          </a:bodyPr>
          <a:lstStyle/>
          <a:p>
            <a:r>
              <a:rPr lang="en-US" sz="900" dirty="0"/>
              <a:t>sampling method</a:t>
            </a:r>
          </a:p>
        </p:txBody>
      </p:sp>
      <p:sp>
        <p:nvSpPr>
          <p:cNvPr id="36" name="TextBox 35"/>
          <p:cNvSpPr txBox="1"/>
          <p:nvPr/>
        </p:nvSpPr>
        <p:spPr>
          <a:xfrm>
            <a:off x="2387596" y="1692378"/>
            <a:ext cx="893234" cy="230832"/>
          </a:xfrm>
          <a:prstGeom prst="rect">
            <a:avLst/>
          </a:prstGeom>
          <a:noFill/>
        </p:spPr>
        <p:txBody>
          <a:bodyPr wrap="square" rtlCol="0">
            <a:spAutoFit/>
          </a:bodyPr>
          <a:lstStyle/>
          <a:p>
            <a:r>
              <a:rPr lang="en-US" sz="900" dirty="0"/>
              <a:t>time(seconds)</a:t>
            </a:r>
          </a:p>
        </p:txBody>
      </p:sp>
      <p:sp>
        <p:nvSpPr>
          <p:cNvPr id="37" name="TextBox 36"/>
          <p:cNvSpPr txBox="1"/>
          <p:nvPr/>
        </p:nvSpPr>
        <p:spPr>
          <a:xfrm>
            <a:off x="5190065" y="1702694"/>
            <a:ext cx="893234" cy="230832"/>
          </a:xfrm>
          <a:prstGeom prst="rect">
            <a:avLst/>
          </a:prstGeom>
          <a:noFill/>
        </p:spPr>
        <p:txBody>
          <a:bodyPr wrap="square" rtlCol="0">
            <a:spAutoFit/>
          </a:bodyPr>
          <a:lstStyle/>
          <a:p>
            <a:r>
              <a:rPr lang="en-US" sz="900" dirty="0"/>
              <a:t>time(seconds)</a:t>
            </a:r>
          </a:p>
        </p:txBody>
      </p:sp>
      <p:sp>
        <p:nvSpPr>
          <p:cNvPr id="38" name="TextBox 37"/>
          <p:cNvSpPr txBox="1"/>
          <p:nvPr/>
        </p:nvSpPr>
        <p:spPr>
          <a:xfrm>
            <a:off x="2362198" y="3219973"/>
            <a:ext cx="893234" cy="230832"/>
          </a:xfrm>
          <a:prstGeom prst="rect">
            <a:avLst/>
          </a:prstGeom>
          <a:noFill/>
        </p:spPr>
        <p:txBody>
          <a:bodyPr wrap="square" rtlCol="0">
            <a:spAutoFit/>
          </a:bodyPr>
          <a:lstStyle/>
          <a:p>
            <a:r>
              <a:rPr lang="en-US" sz="900" dirty="0"/>
              <a:t>time(seconds)</a:t>
            </a:r>
          </a:p>
        </p:txBody>
      </p:sp>
      <p:sp>
        <p:nvSpPr>
          <p:cNvPr id="39" name="TextBox 38"/>
          <p:cNvSpPr txBox="1"/>
          <p:nvPr/>
        </p:nvSpPr>
        <p:spPr>
          <a:xfrm>
            <a:off x="5190065" y="3205946"/>
            <a:ext cx="893234" cy="230832"/>
          </a:xfrm>
          <a:prstGeom prst="rect">
            <a:avLst/>
          </a:prstGeom>
          <a:noFill/>
        </p:spPr>
        <p:txBody>
          <a:bodyPr wrap="square" rtlCol="0">
            <a:spAutoFit/>
          </a:bodyPr>
          <a:lstStyle/>
          <a:p>
            <a:r>
              <a:rPr lang="en-US" sz="900" dirty="0"/>
              <a:t>time(seconds)</a:t>
            </a:r>
          </a:p>
        </p:txBody>
      </p:sp>
      <p:sp>
        <p:nvSpPr>
          <p:cNvPr id="40" name="TextBox 39"/>
          <p:cNvSpPr txBox="1"/>
          <p:nvPr/>
        </p:nvSpPr>
        <p:spPr>
          <a:xfrm>
            <a:off x="2355849" y="4747568"/>
            <a:ext cx="893234" cy="230832"/>
          </a:xfrm>
          <a:prstGeom prst="rect">
            <a:avLst/>
          </a:prstGeom>
          <a:noFill/>
        </p:spPr>
        <p:txBody>
          <a:bodyPr wrap="square" rtlCol="0">
            <a:spAutoFit/>
          </a:bodyPr>
          <a:lstStyle/>
          <a:p>
            <a:r>
              <a:rPr lang="en-US" sz="900" dirty="0"/>
              <a:t>time(seconds)</a:t>
            </a:r>
          </a:p>
        </p:txBody>
      </p:sp>
      <p:sp>
        <p:nvSpPr>
          <p:cNvPr id="41" name="TextBox 40"/>
          <p:cNvSpPr txBox="1"/>
          <p:nvPr/>
        </p:nvSpPr>
        <p:spPr>
          <a:xfrm>
            <a:off x="5190065" y="4700498"/>
            <a:ext cx="893234" cy="230832"/>
          </a:xfrm>
          <a:prstGeom prst="rect">
            <a:avLst/>
          </a:prstGeom>
          <a:noFill/>
        </p:spPr>
        <p:txBody>
          <a:bodyPr wrap="square" rtlCol="0">
            <a:spAutoFit/>
          </a:bodyPr>
          <a:lstStyle/>
          <a:p>
            <a:r>
              <a:rPr lang="en-US" sz="900" dirty="0"/>
              <a:t>time(seconds)</a:t>
            </a:r>
          </a:p>
        </p:txBody>
      </p:sp>
    </p:spTree>
    <p:extLst>
      <p:ext uri="{BB962C8B-B14F-4D97-AF65-F5344CB8AC3E}">
        <p14:creationId xmlns:p14="http://schemas.microsoft.com/office/powerpoint/2010/main" val="284461335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Analysis</a:t>
            </a:r>
          </a:p>
        </p:txBody>
      </p:sp>
      <p:sp>
        <p:nvSpPr>
          <p:cNvPr id="3" name="Content Placeholder 2"/>
          <p:cNvSpPr>
            <a:spLocks noGrp="1"/>
          </p:cNvSpPr>
          <p:nvPr>
            <p:ph idx="1"/>
          </p:nvPr>
        </p:nvSpPr>
        <p:spPr>
          <a:xfrm>
            <a:off x="686248" y="1600201"/>
            <a:ext cx="8000552" cy="4123943"/>
          </a:xfrm>
        </p:spPr>
        <p:txBody>
          <a:bodyPr>
            <a:noAutofit/>
          </a:bodyPr>
          <a:lstStyle/>
          <a:p>
            <a:pPr lvl="0"/>
            <a:r>
              <a:rPr lang="en-US" dirty="0"/>
              <a:t>Statistical comparison</a:t>
            </a:r>
          </a:p>
          <a:p>
            <a:pPr lvl="0"/>
            <a:r>
              <a:rPr lang="en-US" dirty="0"/>
              <a:t>Visual comparison</a:t>
            </a:r>
          </a:p>
          <a:p>
            <a:pPr lvl="0"/>
            <a:r>
              <a:rPr lang="en-US" dirty="0"/>
              <a:t>Efficiency comparison</a:t>
            </a:r>
          </a:p>
          <a:p>
            <a:pPr lvl="0"/>
            <a:r>
              <a:rPr lang="en-US" dirty="0"/>
              <a:t>Scalability</a:t>
            </a:r>
          </a:p>
        </p:txBody>
      </p:sp>
    </p:spTree>
    <p:extLst>
      <p:ext uri="{BB962C8B-B14F-4D97-AF65-F5344CB8AC3E}">
        <p14:creationId xmlns:p14="http://schemas.microsoft.com/office/powerpoint/2010/main" val="260616000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2"/>
          <p:cNvSpPr txBox="1">
            <a:spLocks/>
          </p:cNvSpPr>
          <p:nvPr/>
        </p:nvSpPr>
        <p:spPr>
          <a:xfrm>
            <a:off x="1178858" y="1210375"/>
            <a:ext cx="753035" cy="3685821"/>
          </a:xfrm>
          <a:prstGeom prst="rect">
            <a:avLst/>
          </a:prstGeom>
          <a:effectLst>
            <a:outerShdw blurRad="63500" dist="38100" dir="5400000" algn="ctr">
              <a:srgbClr val="000000">
                <a:alpha val="45000"/>
              </a:srgbClr>
            </a:outerShdw>
          </a:effectLst>
          <a:scene3d>
            <a:camera prst="orthographicFront">
              <a:rot lat="0" lon="0" rev="0"/>
            </a:camera>
            <a:lightRig rig="glow" dir="t">
              <a:rot lat="0" lon="0" rev="4800000"/>
            </a:lightRig>
          </a:scene3d>
          <a:sp3d prstMaterial="matte">
            <a:bevelT w="127000" h="63500"/>
          </a:sp3d>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rgbClr val="2D2E2B"/>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rgbClr val="54565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rgbClr val="54565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rgbClr val="54565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defTabSz="914363">
              <a:spcBef>
                <a:spcPts val="0"/>
              </a:spcBef>
              <a:buFontTx/>
              <a:buNone/>
              <a:defRPr/>
            </a:pPr>
            <a:r>
              <a:rPr lang="en-US" sz="8000" dirty="0">
                <a:ln w="18415" cmpd="sng">
                  <a:solidFill>
                    <a:srgbClr val="FFFFFF"/>
                  </a:solidFill>
                  <a:prstDash val="solid"/>
                </a:ln>
                <a:solidFill>
                  <a:srgbClr val="800000"/>
                </a:solidFill>
                <a:effectLst>
                  <a:outerShdw blurRad="63500" dir="3600000" algn="tl" rotWithShape="0">
                    <a:srgbClr val="000000">
                      <a:alpha val="70000"/>
                    </a:srgbClr>
                  </a:outerShdw>
                </a:effectLst>
              </a:rPr>
              <a:t>1</a:t>
            </a:r>
          </a:p>
          <a:p>
            <a:pPr marL="0" indent="0" defTabSz="914363">
              <a:spcBef>
                <a:spcPts val="0"/>
              </a:spcBef>
              <a:buFontTx/>
              <a:buNone/>
              <a:defRPr/>
            </a:pPr>
            <a:r>
              <a:rPr lang="en-US" sz="8000" dirty="0">
                <a:ln w="18415" cmpd="sng">
                  <a:solidFill>
                    <a:srgbClr val="FFFFFF"/>
                  </a:solidFill>
                  <a:prstDash val="solid"/>
                </a:ln>
                <a:solidFill>
                  <a:srgbClr val="800000"/>
                </a:solidFill>
                <a:effectLst>
                  <a:outerShdw blurRad="63500" dir="3600000" algn="tl" rotWithShape="0">
                    <a:srgbClr val="000000">
                      <a:alpha val="70000"/>
                    </a:srgbClr>
                  </a:outerShdw>
                </a:effectLst>
              </a:rPr>
              <a:t>2</a:t>
            </a:r>
          </a:p>
          <a:p>
            <a:pPr marL="0" indent="0" defTabSz="914363">
              <a:spcBef>
                <a:spcPts val="0"/>
              </a:spcBef>
              <a:buFontTx/>
              <a:buNone/>
              <a:defRPr/>
            </a:pPr>
            <a:r>
              <a:rPr lang="en-US" sz="8000" dirty="0">
                <a:ln w="18415" cmpd="sng">
                  <a:solidFill>
                    <a:srgbClr val="FFFFFF"/>
                  </a:solidFill>
                  <a:prstDash val="solid"/>
                </a:ln>
                <a:solidFill>
                  <a:srgbClr val="800000"/>
                </a:solidFill>
                <a:effectLst>
                  <a:outerShdw blurRad="63500" dir="3600000" algn="tl" rotWithShape="0">
                    <a:srgbClr val="000000">
                      <a:alpha val="70000"/>
                    </a:srgbClr>
                  </a:outerShdw>
                </a:effectLst>
              </a:rPr>
              <a:t>3</a:t>
            </a:r>
          </a:p>
        </p:txBody>
      </p:sp>
      <p:sp>
        <p:nvSpPr>
          <p:cNvPr id="5" name="Rounded Rectangle 4"/>
          <p:cNvSpPr/>
          <p:nvPr/>
        </p:nvSpPr>
        <p:spPr bwMode="auto">
          <a:xfrm>
            <a:off x="2147047" y="1345897"/>
            <a:ext cx="5948082" cy="981635"/>
          </a:xfrm>
          <a:prstGeom prst="roundRect">
            <a:avLst>
              <a:gd name="adj" fmla="val 9033"/>
            </a:avLst>
          </a:prstGeom>
          <a:ln>
            <a:headEnd type="none" w="med" len="med"/>
            <a:tailEnd type="none" w="med" len="med"/>
          </a:ln>
        </p:spPr>
        <p:style>
          <a:lnRef idx="1">
            <a:schemeClr val="dk1"/>
          </a:lnRef>
          <a:fillRef idx="3">
            <a:schemeClr val="dk1"/>
          </a:fillRef>
          <a:effectRef idx="2">
            <a:schemeClr val="dk1"/>
          </a:effectRef>
          <a:fontRef idx="minor">
            <a:schemeClr val="lt1"/>
          </a:fontRef>
        </p:style>
        <p:txBody>
          <a:bodyPr lIns="91436" tIns="45718" rIns="91436" bIns="45718" anchor="ctr"/>
          <a:lstStyle/>
          <a:p>
            <a:pPr algn="ctr" defTabSz="914099">
              <a:defRPr/>
            </a:pPr>
            <a:r>
              <a:rPr lang="en-US" sz="2400" dirty="0"/>
              <a:t>Graph Sampling for Visual Analytics</a:t>
            </a:r>
            <a:endParaRPr lang="en-US" sz="2400" dirty="0">
              <a:solidFill>
                <a:srgbClr val="FFFFFF"/>
              </a:solidFill>
              <a:effectLst>
                <a:outerShdw blurRad="38100" dist="38100" dir="2700000" algn="tl">
                  <a:srgbClr val="000000">
                    <a:alpha val="43137"/>
                  </a:srgbClr>
                </a:outerShdw>
              </a:effectLst>
            </a:endParaRPr>
          </a:p>
        </p:txBody>
      </p:sp>
      <p:sp>
        <p:nvSpPr>
          <p:cNvPr id="6" name="Rounded Rectangle 5"/>
          <p:cNvSpPr/>
          <p:nvPr/>
        </p:nvSpPr>
        <p:spPr bwMode="auto">
          <a:xfrm>
            <a:off x="2147047" y="2709415"/>
            <a:ext cx="5948082" cy="860919"/>
          </a:xfrm>
          <a:prstGeom prst="roundRect">
            <a:avLst>
              <a:gd name="adj" fmla="val 9033"/>
            </a:avLst>
          </a:prstGeom>
          <a:ln>
            <a:headEnd type="none" w="med" len="med"/>
            <a:tailEnd type="none" w="med" len="med"/>
          </a:ln>
        </p:spPr>
        <p:style>
          <a:lnRef idx="1">
            <a:schemeClr val="dk1"/>
          </a:lnRef>
          <a:fillRef idx="3">
            <a:schemeClr val="dk1"/>
          </a:fillRef>
          <a:effectRef idx="2">
            <a:schemeClr val="dk1"/>
          </a:effectRef>
          <a:fontRef idx="minor">
            <a:schemeClr val="lt1"/>
          </a:fontRef>
        </p:style>
        <p:txBody>
          <a:bodyPr lIns="91436" tIns="45718" rIns="91436" bIns="45718" anchor="ctr"/>
          <a:lstStyle/>
          <a:p>
            <a:pPr algn="ctr" defTabSz="914099">
              <a:defRPr/>
            </a:pPr>
            <a:r>
              <a:rPr lang="en-US" sz="2400" dirty="0"/>
              <a:t>Distributed Graph Sampling Methods</a:t>
            </a:r>
            <a:endParaRPr lang="en-US" sz="2400" dirty="0">
              <a:solidFill>
                <a:srgbClr val="FFFFFF"/>
              </a:solidFill>
              <a:effectLst>
                <a:outerShdw blurRad="38100" dist="38100" dir="2700000" algn="tl">
                  <a:srgbClr val="000000">
                    <a:alpha val="43137"/>
                  </a:srgbClr>
                </a:outerShdw>
              </a:effectLst>
            </a:endParaRPr>
          </a:p>
        </p:txBody>
      </p:sp>
      <p:sp>
        <p:nvSpPr>
          <p:cNvPr id="8" name="Rounded Rectangle 7"/>
          <p:cNvSpPr/>
          <p:nvPr/>
        </p:nvSpPr>
        <p:spPr bwMode="auto">
          <a:xfrm>
            <a:off x="2147047" y="3952217"/>
            <a:ext cx="5948082" cy="816096"/>
          </a:xfrm>
          <a:prstGeom prst="roundRect">
            <a:avLst>
              <a:gd name="adj" fmla="val 9033"/>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91436" tIns="45718" rIns="91436" bIns="45718" anchor="ctr"/>
          <a:lstStyle/>
          <a:p>
            <a:pPr algn="ctr" defTabSz="914099">
              <a:defRPr/>
            </a:pPr>
            <a:r>
              <a:rPr lang="en-US" sz="2800" dirty="0"/>
              <a:t>BGS: Big Graph Surfer</a:t>
            </a:r>
            <a:endParaRPr lang="en-US" sz="2800" dirty="0">
              <a:solidFill>
                <a:srgbClr val="FFFFFF"/>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96091418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6248" y="274639"/>
            <a:ext cx="8000552" cy="1082261"/>
          </a:xfrm>
        </p:spPr>
        <p:txBody>
          <a:bodyPr>
            <a:normAutofit/>
          </a:bodyPr>
          <a:lstStyle/>
          <a:p>
            <a:r>
              <a:rPr lang="en-US" dirty="0"/>
              <a:t>Related work</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953337176"/>
              </p:ext>
            </p:extLst>
          </p:nvPr>
        </p:nvGraphicFramePr>
        <p:xfrm>
          <a:off x="0" y="1356900"/>
          <a:ext cx="9144001" cy="4774469"/>
        </p:xfrm>
        <a:graphic>
          <a:graphicData uri="http://schemas.openxmlformats.org/drawingml/2006/table">
            <a:tbl>
              <a:tblPr firstRow="1" firstCol="1" bandRow="1">
                <a:tableStyleId>{5C22544A-7EE6-4342-B048-85BDC9FD1C3A}</a:tableStyleId>
              </a:tblPr>
              <a:tblGrid>
                <a:gridCol w="1491401">
                  <a:extLst>
                    <a:ext uri="{9D8B030D-6E8A-4147-A177-3AD203B41FA5}">
                      <a16:colId xmlns:a16="http://schemas.microsoft.com/office/drawing/2014/main" val="998168898"/>
                    </a:ext>
                  </a:extLst>
                </a:gridCol>
                <a:gridCol w="1407074">
                  <a:extLst>
                    <a:ext uri="{9D8B030D-6E8A-4147-A177-3AD203B41FA5}">
                      <a16:colId xmlns:a16="http://schemas.microsoft.com/office/drawing/2014/main" val="119369580"/>
                    </a:ext>
                  </a:extLst>
                </a:gridCol>
                <a:gridCol w="1276710">
                  <a:extLst>
                    <a:ext uri="{9D8B030D-6E8A-4147-A177-3AD203B41FA5}">
                      <a16:colId xmlns:a16="http://schemas.microsoft.com/office/drawing/2014/main" val="2483971593"/>
                    </a:ext>
                  </a:extLst>
                </a:gridCol>
                <a:gridCol w="1388853">
                  <a:extLst>
                    <a:ext uri="{9D8B030D-6E8A-4147-A177-3AD203B41FA5}">
                      <a16:colId xmlns:a16="http://schemas.microsoft.com/office/drawing/2014/main" val="1127783675"/>
                    </a:ext>
                  </a:extLst>
                </a:gridCol>
                <a:gridCol w="2786332">
                  <a:extLst>
                    <a:ext uri="{9D8B030D-6E8A-4147-A177-3AD203B41FA5}">
                      <a16:colId xmlns:a16="http://schemas.microsoft.com/office/drawing/2014/main" val="2160520348"/>
                    </a:ext>
                  </a:extLst>
                </a:gridCol>
                <a:gridCol w="793631">
                  <a:extLst>
                    <a:ext uri="{9D8B030D-6E8A-4147-A177-3AD203B41FA5}">
                      <a16:colId xmlns:a16="http://schemas.microsoft.com/office/drawing/2014/main" val="439480283"/>
                    </a:ext>
                  </a:extLst>
                </a:gridCol>
              </a:tblGrid>
              <a:tr h="301145">
                <a:tc>
                  <a:txBody>
                    <a:bodyPr/>
                    <a:lstStyle/>
                    <a:p>
                      <a:pPr marL="0" marR="0" algn="ctr">
                        <a:lnSpc>
                          <a:spcPct val="130000"/>
                        </a:lnSpc>
                        <a:spcBef>
                          <a:spcPts val="0"/>
                        </a:spcBef>
                        <a:spcAft>
                          <a:spcPts val="0"/>
                        </a:spcAft>
                      </a:pPr>
                      <a:r>
                        <a:rPr lang="en-US" sz="1400" dirty="0">
                          <a:effectLst/>
                        </a:rPr>
                        <a:t>Tools</a:t>
                      </a:r>
                      <a:endParaRPr lang="en-US" sz="1400" dirty="0">
                        <a:effectLst/>
                        <a:latin typeface="Calibri" panose="020F0502020204030204" pitchFamily="34" charset="0"/>
                        <a:ea typeface="SimSun" panose="02010600030101010101" pitchFamily="2" charset="-122"/>
                        <a:cs typeface="Times New Roman" panose="02020603050405020304" pitchFamily="18" charset="0"/>
                      </a:endParaRPr>
                    </a:p>
                  </a:txBody>
                  <a:tcPr marL="44849" marR="44849" marT="0" marB="0"/>
                </a:tc>
                <a:tc>
                  <a:txBody>
                    <a:bodyPr/>
                    <a:lstStyle/>
                    <a:p>
                      <a:pPr marL="0" marR="0" algn="ctr">
                        <a:lnSpc>
                          <a:spcPct val="130000"/>
                        </a:lnSpc>
                        <a:spcBef>
                          <a:spcPts val="0"/>
                        </a:spcBef>
                        <a:spcAft>
                          <a:spcPts val="0"/>
                        </a:spcAft>
                      </a:pPr>
                      <a:r>
                        <a:rPr lang="en-US" sz="1400" dirty="0">
                          <a:effectLst/>
                          <a:latin typeface="+mn-lt"/>
                          <a:ea typeface="+mn-ea"/>
                          <a:cs typeface="+mn-cs"/>
                        </a:rPr>
                        <a:t>Representation</a:t>
                      </a:r>
                      <a:endParaRPr lang="en-US" sz="1400" dirty="0">
                        <a:effectLst/>
                        <a:latin typeface="Calibri" panose="020F0502020204030204" pitchFamily="34" charset="0"/>
                        <a:ea typeface="SimSun" panose="02010600030101010101" pitchFamily="2" charset="-122"/>
                        <a:cs typeface="Times New Roman" panose="02020603050405020304" pitchFamily="18" charset="0"/>
                      </a:endParaRPr>
                    </a:p>
                  </a:txBody>
                  <a:tcPr marL="44849" marR="44849" marT="0" marB="0"/>
                </a:tc>
                <a:tc>
                  <a:txBody>
                    <a:bodyPr/>
                    <a:lstStyle/>
                    <a:p>
                      <a:pPr marL="0" marR="0" algn="ctr">
                        <a:lnSpc>
                          <a:spcPct val="130000"/>
                        </a:lnSpc>
                        <a:spcBef>
                          <a:spcPts val="0"/>
                        </a:spcBef>
                        <a:spcAft>
                          <a:spcPts val="0"/>
                        </a:spcAft>
                      </a:pPr>
                      <a:r>
                        <a:rPr lang="en-US" sz="1400" dirty="0">
                          <a:effectLst/>
                        </a:rPr>
                        <a:t>Hierarchy</a:t>
                      </a:r>
                      <a:endParaRPr lang="en-US" sz="1400" dirty="0">
                        <a:effectLst/>
                        <a:latin typeface="Calibri" panose="020F0502020204030204" pitchFamily="34" charset="0"/>
                        <a:ea typeface="SimSun" panose="02010600030101010101" pitchFamily="2" charset="-122"/>
                        <a:cs typeface="Times New Roman" panose="02020603050405020304" pitchFamily="18" charset="0"/>
                      </a:endParaRPr>
                    </a:p>
                  </a:txBody>
                  <a:tcPr marL="44849" marR="44849" marT="0" marB="0"/>
                </a:tc>
                <a:tc>
                  <a:txBody>
                    <a:bodyPr/>
                    <a:lstStyle/>
                    <a:p>
                      <a:pPr marL="0" marR="0" algn="ctr">
                        <a:lnSpc>
                          <a:spcPct val="130000"/>
                        </a:lnSpc>
                        <a:spcBef>
                          <a:spcPts val="0"/>
                        </a:spcBef>
                        <a:spcAft>
                          <a:spcPts val="0"/>
                        </a:spcAft>
                      </a:pPr>
                      <a:r>
                        <a:rPr lang="en-US" sz="1400" dirty="0">
                          <a:effectLst/>
                        </a:rPr>
                        <a:t>Graph-scale</a:t>
                      </a:r>
                      <a:endParaRPr lang="en-US" sz="1400" dirty="0">
                        <a:effectLst/>
                        <a:latin typeface="Calibri" panose="020F0502020204030204" pitchFamily="34" charset="0"/>
                        <a:ea typeface="SimSun" panose="02010600030101010101" pitchFamily="2" charset="-122"/>
                        <a:cs typeface="Times New Roman" panose="02020603050405020304" pitchFamily="18" charset="0"/>
                      </a:endParaRPr>
                    </a:p>
                  </a:txBody>
                  <a:tcPr marL="44849" marR="44849" marT="0" marB="0"/>
                </a:tc>
                <a:tc>
                  <a:txBody>
                    <a:bodyPr/>
                    <a:lstStyle/>
                    <a:p>
                      <a:pPr marL="0" marR="0" algn="ctr">
                        <a:lnSpc>
                          <a:spcPct val="130000"/>
                        </a:lnSpc>
                        <a:spcBef>
                          <a:spcPts val="0"/>
                        </a:spcBef>
                        <a:spcAft>
                          <a:spcPts val="0"/>
                        </a:spcAft>
                      </a:pPr>
                      <a:r>
                        <a:rPr lang="en-US" sz="1400" dirty="0">
                          <a:effectLst/>
                          <a:latin typeface="+mn-lt"/>
                        </a:rPr>
                        <a:t>Pros and cons</a:t>
                      </a:r>
                      <a:endParaRPr lang="en-US" sz="1400" dirty="0">
                        <a:effectLst/>
                        <a:latin typeface="+mn-lt"/>
                        <a:ea typeface="SimSun" panose="02010600030101010101" pitchFamily="2" charset="-122"/>
                        <a:cs typeface="Times New Roman" panose="02020603050405020304" pitchFamily="18" charset="0"/>
                      </a:endParaRPr>
                    </a:p>
                  </a:txBody>
                  <a:tcPr marL="44849" marR="44849" marT="0" marB="0"/>
                </a:tc>
                <a:tc>
                  <a:txBody>
                    <a:bodyPr/>
                    <a:lstStyle/>
                    <a:p>
                      <a:pPr marL="0" marR="0" algn="ctr">
                        <a:lnSpc>
                          <a:spcPct val="130000"/>
                        </a:lnSpc>
                        <a:spcBef>
                          <a:spcPts val="0"/>
                        </a:spcBef>
                        <a:spcAft>
                          <a:spcPts val="0"/>
                        </a:spcAft>
                      </a:pPr>
                      <a:r>
                        <a:rPr lang="en-US" sz="1400" dirty="0">
                          <a:effectLst/>
                          <a:latin typeface="+mn-lt"/>
                          <a:ea typeface="SimSun" panose="02010600030101010101" pitchFamily="2" charset="-122"/>
                          <a:cs typeface="Times New Roman" panose="02020603050405020304" pitchFamily="18" charset="0"/>
                        </a:rPr>
                        <a:t>Choice</a:t>
                      </a:r>
                    </a:p>
                  </a:txBody>
                  <a:tcPr marL="44849" marR="44849" marT="0" marB="0"/>
                </a:tc>
                <a:extLst>
                  <a:ext uri="{0D108BD9-81ED-4DB2-BD59-A6C34878D82A}">
                    <a16:rowId xmlns:a16="http://schemas.microsoft.com/office/drawing/2014/main" val="2627856891"/>
                  </a:ext>
                </a:extLst>
              </a:tr>
              <a:tr h="597308">
                <a:tc>
                  <a:txBody>
                    <a:bodyPr/>
                    <a:lstStyle/>
                    <a:p>
                      <a:pPr marL="0" marR="0" algn="ctr">
                        <a:lnSpc>
                          <a:spcPct val="250000"/>
                        </a:lnSpc>
                        <a:spcBef>
                          <a:spcPts val="0"/>
                        </a:spcBef>
                        <a:spcAft>
                          <a:spcPts val="0"/>
                        </a:spcAft>
                      </a:pPr>
                      <a:r>
                        <a:rPr lang="en-US" sz="1000" dirty="0">
                          <a:effectLst/>
                        </a:rPr>
                        <a:t>ZAME[1]</a:t>
                      </a:r>
                      <a:endParaRPr lang="en-US" sz="1000" dirty="0">
                        <a:effectLst/>
                        <a:latin typeface="Calibri" panose="020F0502020204030204" pitchFamily="34" charset="0"/>
                        <a:ea typeface="SimSun" panose="02010600030101010101" pitchFamily="2" charset="-122"/>
                        <a:cs typeface="Times New Roman" panose="02020603050405020304" pitchFamily="18" charset="0"/>
                      </a:endParaRPr>
                    </a:p>
                  </a:txBody>
                  <a:tcPr marL="44849" marR="44849" marT="0" marB="0"/>
                </a:tc>
                <a:tc>
                  <a:txBody>
                    <a:bodyPr/>
                    <a:lstStyle/>
                    <a:p>
                      <a:pPr marL="0" marR="0" algn="ctr">
                        <a:lnSpc>
                          <a:spcPct val="130000"/>
                        </a:lnSpc>
                        <a:spcBef>
                          <a:spcPts val="0"/>
                        </a:spcBef>
                        <a:spcAft>
                          <a:spcPts val="0"/>
                        </a:spcAft>
                      </a:pPr>
                      <a:r>
                        <a:rPr lang="en-US" sz="1000" dirty="0">
                          <a:effectLst/>
                        </a:rPr>
                        <a:t>Adjacency matrix</a:t>
                      </a:r>
                      <a:endParaRPr lang="en-US" sz="1000" dirty="0">
                        <a:effectLst/>
                        <a:latin typeface="Calibri" panose="020F0502020204030204" pitchFamily="34" charset="0"/>
                        <a:ea typeface="SimSun" panose="02010600030101010101" pitchFamily="2" charset="-122"/>
                        <a:cs typeface="Times New Roman" panose="02020603050405020304" pitchFamily="18" charset="0"/>
                      </a:endParaRPr>
                    </a:p>
                  </a:txBody>
                  <a:tcPr marL="44849" marR="44849" marT="0" marB="0"/>
                </a:tc>
                <a:tc>
                  <a:txBody>
                    <a:bodyPr/>
                    <a:lstStyle/>
                    <a:p>
                      <a:pPr marL="0" marR="0" algn="ctr">
                        <a:lnSpc>
                          <a:spcPct val="130000"/>
                        </a:lnSpc>
                        <a:spcBef>
                          <a:spcPts val="0"/>
                        </a:spcBef>
                        <a:spcAft>
                          <a:spcPts val="0"/>
                        </a:spcAft>
                      </a:pPr>
                      <a:r>
                        <a:rPr lang="en-US" sz="1000" dirty="0">
                          <a:effectLst/>
                        </a:rPr>
                        <a:t>Pyramid aggregation</a:t>
                      </a:r>
                      <a:endParaRPr lang="en-US" sz="1000" dirty="0">
                        <a:effectLst/>
                        <a:latin typeface="Calibri" panose="020F0502020204030204" pitchFamily="34" charset="0"/>
                        <a:ea typeface="SimSun" panose="02010600030101010101" pitchFamily="2" charset="-122"/>
                        <a:cs typeface="Times New Roman" panose="02020603050405020304" pitchFamily="18" charset="0"/>
                      </a:endParaRPr>
                    </a:p>
                  </a:txBody>
                  <a:tcPr marL="44849" marR="44849" marT="0" marB="0"/>
                </a:tc>
                <a:tc>
                  <a:txBody>
                    <a:bodyPr/>
                    <a:lstStyle/>
                    <a:p>
                      <a:pPr marL="0" marR="0" algn="ctr">
                        <a:lnSpc>
                          <a:spcPct val="130000"/>
                        </a:lnSpc>
                        <a:spcBef>
                          <a:spcPts val="0"/>
                        </a:spcBef>
                        <a:spcAft>
                          <a:spcPts val="0"/>
                        </a:spcAft>
                      </a:pPr>
                      <a:r>
                        <a:rPr lang="en-US" sz="1000">
                          <a:effectLst/>
                        </a:rPr>
                        <a:t>Million scale</a:t>
                      </a:r>
                      <a:endParaRPr lang="en-US" sz="1000">
                        <a:effectLst/>
                        <a:latin typeface="Calibri" panose="020F0502020204030204" pitchFamily="34" charset="0"/>
                        <a:ea typeface="SimSun" panose="02010600030101010101" pitchFamily="2" charset="-122"/>
                        <a:cs typeface="Times New Roman" panose="02020603050405020304" pitchFamily="18" charset="0"/>
                      </a:endParaRPr>
                    </a:p>
                  </a:txBody>
                  <a:tcPr marL="44849" marR="44849" marT="0" marB="0"/>
                </a:tc>
                <a:tc>
                  <a:txBody>
                    <a:bodyPr/>
                    <a:lstStyle/>
                    <a:p>
                      <a:pPr marL="0" marR="0" algn="ctr">
                        <a:lnSpc>
                          <a:spcPct val="130000"/>
                        </a:lnSpc>
                        <a:spcBef>
                          <a:spcPts val="0"/>
                        </a:spcBef>
                        <a:spcAft>
                          <a:spcPts val="0"/>
                        </a:spcAft>
                      </a:pPr>
                      <a:r>
                        <a:rPr lang="en-US" sz="1000" dirty="0">
                          <a:effectLst/>
                        </a:rPr>
                        <a:t>Pros: fast rendering using GPU, fit for large graphs</a:t>
                      </a:r>
                    </a:p>
                    <a:p>
                      <a:pPr marL="0" marR="0" algn="ctr">
                        <a:lnSpc>
                          <a:spcPct val="130000"/>
                        </a:lnSpc>
                        <a:spcBef>
                          <a:spcPts val="0"/>
                        </a:spcBef>
                        <a:spcAft>
                          <a:spcPts val="0"/>
                        </a:spcAft>
                      </a:pPr>
                      <a:r>
                        <a:rPr lang="en-US" sz="1000" dirty="0">
                          <a:effectLst/>
                        </a:rPr>
                        <a:t>Cons: not</a:t>
                      </a:r>
                      <a:r>
                        <a:rPr lang="en-US" sz="1000" baseline="0" dirty="0">
                          <a:effectLst/>
                        </a:rPr>
                        <a:t> </a:t>
                      </a:r>
                      <a:r>
                        <a:rPr lang="en-US" sz="1000" dirty="0">
                          <a:effectLst/>
                        </a:rPr>
                        <a:t>easy to identify interesting structure</a:t>
                      </a:r>
                      <a:endParaRPr lang="en-US" sz="1000" dirty="0">
                        <a:effectLst/>
                        <a:latin typeface="Calibri" panose="020F0502020204030204" pitchFamily="34" charset="0"/>
                        <a:ea typeface="SimSun" panose="02010600030101010101" pitchFamily="2" charset="-122"/>
                        <a:cs typeface="Times New Roman" panose="02020603050405020304" pitchFamily="18" charset="0"/>
                      </a:endParaRPr>
                    </a:p>
                  </a:txBody>
                  <a:tcPr marL="44849" marR="44849" marT="0" marB="0"/>
                </a:tc>
                <a:tc>
                  <a:txBody>
                    <a:bodyPr/>
                    <a:lstStyle/>
                    <a:p>
                      <a:pPr marL="0" marR="0" algn="ctr">
                        <a:lnSpc>
                          <a:spcPct val="130000"/>
                        </a:lnSpc>
                        <a:spcBef>
                          <a:spcPts val="0"/>
                        </a:spcBef>
                        <a:spcAft>
                          <a:spcPts val="0"/>
                        </a:spcAft>
                      </a:pPr>
                      <a:endParaRPr lang="en-US" sz="1000" dirty="0">
                        <a:effectLst/>
                        <a:latin typeface="Calibri" panose="020F0502020204030204" pitchFamily="34" charset="0"/>
                        <a:ea typeface="SimSun" panose="02010600030101010101" pitchFamily="2" charset="-122"/>
                        <a:cs typeface="Times New Roman" panose="02020603050405020304" pitchFamily="18" charset="0"/>
                      </a:endParaRPr>
                    </a:p>
                  </a:txBody>
                  <a:tcPr marL="44849" marR="44849" marT="0" marB="0"/>
                </a:tc>
                <a:extLst>
                  <a:ext uri="{0D108BD9-81ED-4DB2-BD59-A6C34878D82A}">
                    <a16:rowId xmlns:a16="http://schemas.microsoft.com/office/drawing/2014/main" val="3596889112"/>
                  </a:ext>
                </a:extLst>
              </a:tr>
              <a:tr h="847689">
                <a:tc>
                  <a:txBody>
                    <a:bodyPr/>
                    <a:lstStyle/>
                    <a:p>
                      <a:pPr marL="0" marR="0" algn="ctr">
                        <a:lnSpc>
                          <a:spcPct val="250000"/>
                        </a:lnSpc>
                        <a:spcBef>
                          <a:spcPts val="0"/>
                        </a:spcBef>
                        <a:spcAft>
                          <a:spcPts val="0"/>
                        </a:spcAft>
                      </a:pPr>
                      <a:r>
                        <a:rPr lang="en-US" sz="1000" dirty="0">
                          <a:effectLst/>
                        </a:rPr>
                        <a:t>ASK-GraphView[2]</a:t>
                      </a:r>
                      <a:endParaRPr lang="en-US" sz="1000" dirty="0">
                        <a:effectLst/>
                        <a:latin typeface="Calibri" panose="020F0502020204030204" pitchFamily="34" charset="0"/>
                        <a:ea typeface="SimSun" panose="02010600030101010101" pitchFamily="2" charset="-122"/>
                        <a:cs typeface="Times New Roman" panose="02020603050405020304" pitchFamily="18" charset="0"/>
                      </a:endParaRPr>
                    </a:p>
                  </a:txBody>
                  <a:tcPr marL="44849" marR="44849" marT="0" marB="0"/>
                </a:tc>
                <a:tc>
                  <a:txBody>
                    <a:bodyPr/>
                    <a:lstStyle/>
                    <a:p>
                      <a:pPr marL="0" marR="0" algn="ctr">
                        <a:lnSpc>
                          <a:spcPct val="130000"/>
                        </a:lnSpc>
                        <a:spcBef>
                          <a:spcPts val="0"/>
                        </a:spcBef>
                        <a:spcAft>
                          <a:spcPts val="0"/>
                        </a:spcAft>
                      </a:pPr>
                      <a:r>
                        <a:rPr lang="en-US" sz="1000" dirty="0">
                          <a:effectLst/>
                        </a:rPr>
                        <a:t>Node-link</a:t>
                      </a:r>
                      <a:endParaRPr lang="en-US" sz="1000" dirty="0">
                        <a:effectLst/>
                        <a:latin typeface="Calibri" panose="020F0502020204030204" pitchFamily="34" charset="0"/>
                        <a:ea typeface="SimSun" panose="02010600030101010101" pitchFamily="2" charset="-122"/>
                        <a:cs typeface="Times New Roman" panose="02020603050405020304" pitchFamily="18" charset="0"/>
                      </a:endParaRPr>
                    </a:p>
                  </a:txBody>
                  <a:tcPr marL="44849" marR="44849" marT="0" marB="0"/>
                </a:tc>
                <a:tc>
                  <a:txBody>
                    <a:bodyPr/>
                    <a:lstStyle/>
                    <a:p>
                      <a:pPr marL="0" marR="0" algn="ctr">
                        <a:lnSpc>
                          <a:spcPct val="130000"/>
                        </a:lnSpc>
                        <a:spcBef>
                          <a:spcPts val="0"/>
                        </a:spcBef>
                        <a:spcAft>
                          <a:spcPts val="0"/>
                        </a:spcAft>
                      </a:pPr>
                      <a:r>
                        <a:rPr lang="en-US" sz="1000">
                          <a:effectLst/>
                        </a:rPr>
                        <a:t>MCL clustering</a:t>
                      </a:r>
                      <a:endParaRPr lang="en-US" sz="1000">
                        <a:effectLst/>
                        <a:latin typeface="Calibri" panose="020F0502020204030204" pitchFamily="34" charset="0"/>
                        <a:ea typeface="SimSun" panose="02010600030101010101" pitchFamily="2" charset="-122"/>
                        <a:cs typeface="Times New Roman" panose="02020603050405020304" pitchFamily="18" charset="0"/>
                      </a:endParaRPr>
                    </a:p>
                  </a:txBody>
                  <a:tcPr marL="44849" marR="44849" marT="0" marB="0"/>
                </a:tc>
                <a:tc>
                  <a:txBody>
                    <a:bodyPr/>
                    <a:lstStyle/>
                    <a:p>
                      <a:pPr marL="0" marR="0" algn="ctr">
                        <a:lnSpc>
                          <a:spcPct val="130000"/>
                        </a:lnSpc>
                        <a:spcBef>
                          <a:spcPts val="0"/>
                        </a:spcBef>
                        <a:spcAft>
                          <a:spcPts val="0"/>
                        </a:spcAft>
                      </a:pPr>
                      <a:r>
                        <a:rPr lang="en-US" sz="1000" dirty="0">
                          <a:effectLst/>
                        </a:rPr>
                        <a:t>Million scale</a:t>
                      </a:r>
                      <a:endParaRPr lang="en-US" sz="1000" dirty="0">
                        <a:effectLst/>
                        <a:latin typeface="Calibri" panose="020F0502020204030204" pitchFamily="34" charset="0"/>
                        <a:ea typeface="SimSun" panose="02010600030101010101" pitchFamily="2" charset="-122"/>
                        <a:cs typeface="Times New Roman" panose="02020603050405020304" pitchFamily="18" charset="0"/>
                      </a:endParaRPr>
                    </a:p>
                  </a:txBody>
                  <a:tcPr marL="44849" marR="44849" marT="0" marB="0"/>
                </a:tc>
                <a:tc>
                  <a:txBody>
                    <a:bodyPr/>
                    <a:lstStyle/>
                    <a:p>
                      <a:pPr marL="0" marR="0" algn="ctr">
                        <a:lnSpc>
                          <a:spcPct val="130000"/>
                        </a:lnSpc>
                        <a:spcBef>
                          <a:spcPts val="0"/>
                        </a:spcBef>
                        <a:spcAft>
                          <a:spcPts val="0"/>
                        </a:spcAft>
                      </a:pPr>
                      <a:r>
                        <a:rPr lang="en-US" sz="1000" dirty="0">
                          <a:effectLst/>
                        </a:rPr>
                        <a:t>Pros: fit for large graphs, automatically cluster on large graphs</a:t>
                      </a:r>
                    </a:p>
                    <a:p>
                      <a:pPr marL="0" marR="0" algn="ctr">
                        <a:lnSpc>
                          <a:spcPct val="130000"/>
                        </a:lnSpc>
                        <a:spcBef>
                          <a:spcPts val="0"/>
                        </a:spcBef>
                        <a:spcAft>
                          <a:spcPts val="0"/>
                        </a:spcAft>
                      </a:pPr>
                      <a:r>
                        <a:rPr lang="en-US" sz="1000" dirty="0">
                          <a:effectLst/>
                        </a:rPr>
                        <a:t>Cons: context not helpful in vertical navigation, no crossover edges</a:t>
                      </a:r>
                      <a:endParaRPr lang="en-US" sz="1000" dirty="0">
                        <a:effectLst/>
                        <a:latin typeface="Calibri" panose="020F0502020204030204" pitchFamily="34" charset="0"/>
                        <a:ea typeface="SimSun" panose="02010600030101010101" pitchFamily="2" charset="-122"/>
                        <a:cs typeface="Times New Roman" panose="02020603050405020304" pitchFamily="18" charset="0"/>
                      </a:endParaRPr>
                    </a:p>
                  </a:txBody>
                  <a:tcPr marL="44849" marR="44849" marT="0" marB="0"/>
                </a:tc>
                <a:tc>
                  <a:txBody>
                    <a:bodyPr/>
                    <a:lstStyle/>
                    <a:p>
                      <a:pPr marL="0" marR="0" algn="ctr">
                        <a:lnSpc>
                          <a:spcPct val="130000"/>
                        </a:lnSpc>
                        <a:spcBef>
                          <a:spcPts val="0"/>
                        </a:spcBef>
                        <a:spcAft>
                          <a:spcPts val="0"/>
                        </a:spcAft>
                      </a:pPr>
                      <a:endParaRPr lang="en-US" sz="1000" dirty="0">
                        <a:effectLst/>
                        <a:latin typeface="Calibri" panose="020F0502020204030204" pitchFamily="34" charset="0"/>
                        <a:ea typeface="SimSun" panose="02010600030101010101" pitchFamily="2" charset="-122"/>
                        <a:cs typeface="Times New Roman" panose="02020603050405020304" pitchFamily="18" charset="0"/>
                      </a:endParaRPr>
                    </a:p>
                  </a:txBody>
                  <a:tcPr marL="44849" marR="44849" marT="0" marB="0"/>
                </a:tc>
                <a:extLst>
                  <a:ext uri="{0D108BD9-81ED-4DB2-BD59-A6C34878D82A}">
                    <a16:rowId xmlns:a16="http://schemas.microsoft.com/office/drawing/2014/main" val="2465806467"/>
                  </a:ext>
                </a:extLst>
              </a:tr>
              <a:tr h="423845">
                <a:tc>
                  <a:txBody>
                    <a:bodyPr/>
                    <a:lstStyle/>
                    <a:p>
                      <a:pPr marL="0" marR="0" algn="ctr">
                        <a:lnSpc>
                          <a:spcPct val="250000"/>
                        </a:lnSpc>
                        <a:spcBef>
                          <a:spcPts val="0"/>
                        </a:spcBef>
                        <a:spcAft>
                          <a:spcPts val="0"/>
                        </a:spcAft>
                      </a:pPr>
                      <a:r>
                        <a:rPr lang="en-US" sz="1000" dirty="0" err="1">
                          <a:effectLst/>
                        </a:rPr>
                        <a:t>TeGViz</a:t>
                      </a:r>
                      <a:r>
                        <a:rPr lang="en-US" sz="1000" dirty="0">
                          <a:effectLst/>
                        </a:rPr>
                        <a:t>[3]</a:t>
                      </a:r>
                      <a:endParaRPr lang="en-US" sz="1000" dirty="0">
                        <a:effectLst/>
                        <a:latin typeface="Calibri" panose="020F0502020204030204" pitchFamily="34" charset="0"/>
                        <a:ea typeface="SimSun" panose="02010600030101010101" pitchFamily="2" charset="-122"/>
                        <a:cs typeface="Times New Roman" panose="02020603050405020304" pitchFamily="18" charset="0"/>
                      </a:endParaRPr>
                    </a:p>
                  </a:txBody>
                  <a:tcPr marL="44849" marR="44849" marT="0" marB="0"/>
                </a:tc>
                <a:tc>
                  <a:txBody>
                    <a:bodyPr/>
                    <a:lstStyle/>
                    <a:p>
                      <a:pPr marL="0" marR="0" algn="ctr">
                        <a:lnSpc>
                          <a:spcPct val="130000"/>
                        </a:lnSpc>
                        <a:spcBef>
                          <a:spcPts val="0"/>
                        </a:spcBef>
                        <a:spcAft>
                          <a:spcPts val="0"/>
                        </a:spcAft>
                      </a:pPr>
                      <a:r>
                        <a:rPr lang="en-US" sz="1000" dirty="0">
                          <a:effectLst/>
                        </a:rPr>
                        <a:t>Adjacent matrix</a:t>
                      </a:r>
                      <a:endParaRPr lang="en-US" sz="1000" dirty="0">
                        <a:effectLst/>
                        <a:latin typeface="Calibri" panose="020F0502020204030204" pitchFamily="34" charset="0"/>
                        <a:ea typeface="SimSun" panose="02010600030101010101" pitchFamily="2" charset="-122"/>
                        <a:cs typeface="Times New Roman" panose="02020603050405020304" pitchFamily="18" charset="0"/>
                      </a:endParaRPr>
                    </a:p>
                  </a:txBody>
                  <a:tcPr marL="44849" marR="44849" marT="0" marB="0"/>
                </a:tc>
                <a:tc>
                  <a:txBody>
                    <a:bodyPr/>
                    <a:lstStyle/>
                    <a:p>
                      <a:pPr marL="0" marR="0" algn="ctr">
                        <a:lnSpc>
                          <a:spcPct val="130000"/>
                        </a:lnSpc>
                        <a:spcBef>
                          <a:spcPts val="0"/>
                        </a:spcBef>
                        <a:spcAft>
                          <a:spcPts val="0"/>
                        </a:spcAft>
                      </a:pPr>
                      <a:r>
                        <a:rPr lang="en-US" sz="1000" dirty="0">
                          <a:effectLst/>
                        </a:rPr>
                        <a:t>No hierarchy</a:t>
                      </a:r>
                      <a:endParaRPr lang="en-US" sz="1000" dirty="0">
                        <a:effectLst/>
                        <a:latin typeface="Calibri" panose="020F0502020204030204" pitchFamily="34" charset="0"/>
                        <a:ea typeface="SimSun" panose="02010600030101010101" pitchFamily="2" charset="-122"/>
                        <a:cs typeface="Times New Roman" panose="02020603050405020304" pitchFamily="18" charset="0"/>
                      </a:endParaRPr>
                    </a:p>
                  </a:txBody>
                  <a:tcPr marL="44849" marR="44849" marT="0" marB="0"/>
                </a:tc>
                <a:tc>
                  <a:txBody>
                    <a:bodyPr/>
                    <a:lstStyle/>
                    <a:p>
                      <a:pPr marL="0" marR="0" algn="ctr">
                        <a:lnSpc>
                          <a:spcPct val="130000"/>
                        </a:lnSpc>
                        <a:spcBef>
                          <a:spcPts val="0"/>
                        </a:spcBef>
                        <a:spcAft>
                          <a:spcPts val="0"/>
                        </a:spcAft>
                      </a:pPr>
                      <a:r>
                        <a:rPr lang="en-US" sz="1000" dirty="0">
                          <a:effectLst/>
                        </a:rPr>
                        <a:t>billion scale</a:t>
                      </a:r>
                      <a:endParaRPr lang="en-US" sz="1000" dirty="0">
                        <a:effectLst/>
                        <a:latin typeface="Calibri" panose="020F0502020204030204" pitchFamily="34" charset="0"/>
                        <a:ea typeface="SimSun" panose="02010600030101010101" pitchFamily="2" charset="-122"/>
                        <a:cs typeface="Times New Roman" panose="02020603050405020304" pitchFamily="18" charset="0"/>
                      </a:endParaRPr>
                    </a:p>
                  </a:txBody>
                  <a:tcPr marL="44849" marR="44849" marT="0" marB="0"/>
                </a:tc>
                <a:tc>
                  <a:txBody>
                    <a:bodyPr/>
                    <a:lstStyle/>
                    <a:p>
                      <a:pPr marL="0" marR="0" algn="ctr">
                        <a:lnSpc>
                          <a:spcPct val="130000"/>
                        </a:lnSpc>
                        <a:spcBef>
                          <a:spcPts val="0"/>
                        </a:spcBef>
                        <a:spcAft>
                          <a:spcPts val="0"/>
                        </a:spcAft>
                      </a:pPr>
                      <a:r>
                        <a:rPr lang="en-US" sz="1000" dirty="0">
                          <a:effectLst/>
                        </a:rPr>
                        <a:t>Pros: scalable, fit for large graphs</a:t>
                      </a:r>
                    </a:p>
                    <a:p>
                      <a:pPr marL="0" marR="0" algn="ctr">
                        <a:lnSpc>
                          <a:spcPct val="130000"/>
                        </a:lnSpc>
                        <a:spcBef>
                          <a:spcPts val="0"/>
                        </a:spcBef>
                        <a:spcAft>
                          <a:spcPts val="0"/>
                        </a:spcAft>
                      </a:pPr>
                      <a:r>
                        <a:rPr lang="en-US" sz="1000" dirty="0">
                          <a:effectLst/>
                        </a:rPr>
                        <a:t>Cons:</a:t>
                      </a:r>
                      <a:r>
                        <a:rPr lang="en-US" sz="1000" baseline="0" dirty="0">
                          <a:effectLst/>
                        </a:rPr>
                        <a:t> no clustering and hierarchy, only work for random graph, R-MAT/Kronecker </a:t>
                      </a:r>
                      <a:endParaRPr lang="en-US" sz="1000" dirty="0">
                        <a:effectLst/>
                        <a:latin typeface="Calibri" panose="020F0502020204030204" pitchFamily="34" charset="0"/>
                        <a:ea typeface="SimSun" panose="02010600030101010101" pitchFamily="2" charset="-122"/>
                        <a:cs typeface="Times New Roman" panose="02020603050405020304" pitchFamily="18" charset="0"/>
                      </a:endParaRPr>
                    </a:p>
                  </a:txBody>
                  <a:tcPr marL="44849" marR="44849" marT="0" marB="0"/>
                </a:tc>
                <a:tc>
                  <a:txBody>
                    <a:bodyPr/>
                    <a:lstStyle/>
                    <a:p>
                      <a:pPr marL="0" marR="0" algn="ctr">
                        <a:lnSpc>
                          <a:spcPct val="130000"/>
                        </a:lnSpc>
                        <a:spcBef>
                          <a:spcPts val="0"/>
                        </a:spcBef>
                        <a:spcAft>
                          <a:spcPts val="0"/>
                        </a:spcAft>
                      </a:pPr>
                      <a:endParaRPr lang="en-US" sz="1000" dirty="0">
                        <a:effectLst/>
                        <a:latin typeface="Calibri" panose="020F0502020204030204" pitchFamily="34" charset="0"/>
                        <a:ea typeface="SimSun" panose="02010600030101010101" pitchFamily="2" charset="-122"/>
                        <a:cs typeface="Times New Roman" panose="02020603050405020304" pitchFamily="18" charset="0"/>
                      </a:endParaRPr>
                    </a:p>
                  </a:txBody>
                  <a:tcPr marL="44849" marR="44849" marT="0" marB="0"/>
                </a:tc>
                <a:extLst>
                  <a:ext uri="{0D108BD9-81ED-4DB2-BD59-A6C34878D82A}">
                    <a16:rowId xmlns:a16="http://schemas.microsoft.com/office/drawing/2014/main" val="4047625074"/>
                  </a:ext>
                </a:extLst>
              </a:tr>
              <a:tr h="597308">
                <a:tc>
                  <a:txBody>
                    <a:bodyPr/>
                    <a:lstStyle/>
                    <a:p>
                      <a:pPr marL="0" marR="0" algn="ctr">
                        <a:lnSpc>
                          <a:spcPct val="250000"/>
                        </a:lnSpc>
                        <a:spcBef>
                          <a:spcPts val="0"/>
                        </a:spcBef>
                        <a:spcAft>
                          <a:spcPts val="0"/>
                        </a:spcAft>
                      </a:pPr>
                      <a:r>
                        <a:rPr lang="en-US" sz="1000" dirty="0" err="1">
                          <a:effectLst/>
                        </a:rPr>
                        <a:t>Vizster</a:t>
                      </a:r>
                      <a:r>
                        <a:rPr lang="en-US" sz="1000" dirty="0">
                          <a:effectLst/>
                        </a:rPr>
                        <a:t>[4]</a:t>
                      </a:r>
                      <a:endParaRPr lang="en-US" sz="1000" dirty="0">
                        <a:effectLst/>
                        <a:latin typeface="Calibri" panose="020F0502020204030204" pitchFamily="34" charset="0"/>
                        <a:ea typeface="SimSun" panose="02010600030101010101" pitchFamily="2" charset="-122"/>
                        <a:cs typeface="Times New Roman" panose="02020603050405020304" pitchFamily="18" charset="0"/>
                      </a:endParaRPr>
                    </a:p>
                  </a:txBody>
                  <a:tcPr marL="44849" marR="44849" marT="0" marB="0"/>
                </a:tc>
                <a:tc>
                  <a:txBody>
                    <a:bodyPr/>
                    <a:lstStyle/>
                    <a:p>
                      <a:pPr marL="0" marR="0" algn="ctr">
                        <a:lnSpc>
                          <a:spcPct val="130000"/>
                        </a:lnSpc>
                        <a:spcBef>
                          <a:spcPts val="0"/>
                        </a:spcBef>
                        <a:spcAft>
                          <a:spcPts val="0"/>
                        </a:spcAft>
                      </a:pPr>
                      <a:r>
                        <a:rPr lang="en-US" sz="1000" dirty="0">
                          <a:effectLst/>
                        </a:rPr>
                        <a:t>Node-link</a:t>
                      </a:r>
                      <a:endParaRPr lang="en-US" sz="1000" dirty="0">
                        <a:effectLst/>
                        <a:latin typeface="Calibri" panose="020F0502020204030204" pitchFamily="34" charset="0"/>
                        <a:ea typeface="SimSun" panose="02010600030101010101" pitchFamily="2" charset="-122"/>
                        <a:cs typeface="Times New Roman" panose="02020603050405020304" pitchFamily="18" charset="0"/>
                      </a:endParaRPr>
                    </a:p>
                  </a:txBody>
                  <a:tcPr marL="44849" marR="44849" marT="0" marB="0"/>
                </a:tc>
                <a:tc>
                  <a:txBody>
                    <a:bodyPr/>
                    <a:lstStyle/>
                    <a:p>
                      <a:pPr marL="0" marR="0" algn="ctr">
                        <a:lnSpc>
                          <a:spcPct val="130000"/>
                        </a:lnSpc>
                        <a:spcBef>
                          <a:spcPts val="0"/>
                        </a:spcBef>
                        <a:spcAft>
                          <a:spcPts val="0"/>
                        </a:spcAft>
                      </a:pPr>
                      <a:r>
                        <a:rPr lang="en-US" sz="1000" dirty="0">
                          <a:effectLst/>
                        </a:rPr>
                        <a:t>No hierarchy</a:t>
                      </a:r>
                      <a:endParaRPr lang="en-US" sz="1000" dirty="0">
                        <a:effectLst/>
                        <a:latin typeface="Calibri" panose="020F0502020204030204" pitchFamily="34" charset="0"/>
                        <a:ea typeface="SimSun" panose="02010600030101010101" pitchFamily="2" charset="-122"/>
                        <a:cs typeface="Times New Roman" panose="02020603050405020304" pitchFamily="18" charset="0"/>
                      </a:endParaRPr>
                    </a:p>
                  </a:txBody>
                  <a:tcPr marL="44849" marR="44849" marT="0" marB="0"/>
                </a:tc>
                <a:tc>
                  <a:txBody>
                    <a:bodyPr/>
                    <a:lstStyle/>
                    <a:p>
                      <a:pPr marL="0" marR="0" algn="ctr">
                        <a:lnSpc>
                          <a:spcPct val="130000"/>
                        </a:lnSpc>
                        <a:spcBef>
                          <a:spcPts val="0"/>
                        </a:spcBef>
                        <a:spcAft>
                          <a:spcPts val="0"/>
                        </a:spcAft>
                      </a:pPr>
                      <a:r>
                        <a:rPr lang="en-US" sz="1000" dirty="0">
                          <a:effectLst/>
                        </a:rPr>
                        <a:t>Less than million scale</a:t>
                      </a:r>
                      <a:endParaRPr lang="en-US" sz="1000" dirty="0">
                        <a:effectLst/>
                        <a:latin typeface="Calibri" panose="020F0502020204030204" pitchFamily="34" charset="0"/>
                        <a:ea typeface="SimSun" panose="02010600030101010101" pitchFamily="2" charset="-122"/>
                        <a:cs typeface="Times New Roman" panose="02020603050405020304" pitchFamily="18" charset="0"/>
                      </a:endParaRPr>
                    </a:p>
                  </a:txBody>
                  <a:tcPr marL="44849" marR="44849" marT="0" marB="0"/>
                </a:tc>
                <a:tc>
                  <a:txBody>
                    <a:bodyPr/>
                    <a:lstStyle/>
                    <a:p>
                      <a:pPr marL="0" marR="0" algn="ctr">
                        <a:lnSpc>
                          <a:spcPct val="130000"/>
                        </a:lnSpc>
                        <a:spcBef>
                          <a:spcPts val="0"/>
                        </a:spcBef>
                        <a:spcAft>
                          <a:spcPts val="0"/>
                        </a:spcAft>
                      </a:pPr>
                      <a:r>
                        <a:rPr lang="en-US" sz="1000" dirty="0">
                          <a:effectLst/>
                        </a:rPr>
                        <a:t>Pros: easy to use, support visual search and analysis</a:t>
                      </a:r>
                    </a:p>
                    <a:p>
                      <a:pPr marL="0" marR="0" algn="ctr">
                        <a:lnSpc>
                          <a:spcPct val="130000"/>
                        </a:lnSpc>
                        <a:spcBef>
                          <a:spcPts val="0"/>
                        </a:spcBef>
                        <a:spcAft>
                          <a:spcPts val="0"/>
                        </a:spcAft>
                      </a:pPr>
                      <a:r>
                        <a:rPr lang="en-US" sz="1000" dirty="0">
                          <a:effectLst/>
                        </a:rPr>
                        <a:t>Cons: only fit for small graphs</a:t>
                      </a:r>
                      <a:endParaRPr lang="en-US" sz="1000" dirty="0">
                        <a:effectLst/>
                        <a:latin typeface="Calibri" panose="020F0502020204030204" pitchFamily="34" charset="0"/>
                        <a:ea typeface="SimSun" panose="02010600030101010101" pitchFamily="2" charset="-122"/>
                        <a:cs typeface="Times New Roman" panose="02020603050405020304" pitchFamily="18" charset="0"/>
                      </a:endParaRPr>
                    </a:p>
                  </a:txBody>
                  <a:tcPr marL="44849" marR="44849" marT="0" marB="0"/>
                </a:tc>
                <a:tc>
                  <a:txBody>
                    <a:bodyPr/>
                    <a:lstStyle/>
                    <a:p>
                      <a:pPr marL="0" marR="0" algn="ctr">
                        <a:lnSpc>
                          <a:spcPct val="130000"/>
                        </a:lnSpc>
                        <a:spcBef>
                          <a:spcPts val="0"/>
                        </a:spcBef>
                        <a:spcAft>
                          <a:spcPts val="0"/>
                        </a:spcAft>
                      </a:pPr>
                      <a:endParaRPr lang="en-US" sz="1000" dirty="0">
                        <a:effectLst/>
                        <a:latin typeface="Calibri" panose="020F0502020204030204" pitchFamily="34" charset="0"/>
                        <a:ea typeface="SimSun" panose="02010600030101010101" pitchFamily="2" charset="-122"/>
                        <a:cs typeface="Times New Roman" panose="02020603050405020304" pitchFamily="18" charset="0"/>
                      </a:endParaRPr>
                    </a:p>
                  </a:txBody>
                  <a:tcPr marL="44849" marR="44849" marT="0" marB="0"/>
                </a:tc>
                <a:extLst>
                  <a:ext uri="{0D108BD9-81ED-4DB2-BD59-A6C34878D82A}">
                    <a16:rowId xmlns:a16="http://schemas.microsoft.com/office/drawing/2014/main" val="3367446517"/>
                  </a:ext>
                </a:extLst>
              </a:tr>
              <a:tr h="565126">
                <a:tc>
                  <a:txBody>
                    <a:bodyPr/>
                    <a:lstStyle/>
                    <a:p>
                      <a:pPr marL="0" marR="0" algn="ctr">
                        <a:lnSpc>
                          <a:spcPct val="250000"/>
                        </a:lnSpc>
                        <a:spcBef>
                          <a:spcPts val="0"/>
                        </a:spcBef>
                        <a:spcAft>
                          <a:spcPts val="0"/>
                        </a:spcAft>
                      </a:pPr>
                      <a:r>
                        <a:rPr lang="en-US" sz="1000" dirty="0">
                          <a:effectLst/>
                        </a:rPr>
                        <a:t>Network Explorer[5]</a:t>
                      </a:r>
                      <a:endParaRPr lang="en-US" sz="1000" dirty="0">
                        <a:effectLst/>
                        <a:latin typeface="Calibri" panose="020F0502020204030204" pitchFamily="34" charset="0"/>
                        <a:ea typeface="SimSun" panose="02010600030101010101" pitchFamily="2" charset="-122"/>
                        <a:cs typeface="Times New Roman" panose="02020603050405020304" pitchFamily="18" charset="0"/>
                      </a:endParaRPr>
                    </a:p>
                  </a:txBody>
                  <a:tcPr marL="44849" marR="44849" marT="0" marB="0"/>
                </a:tc>
                <a:tc>
                  <a:txBody>
                    <a:bodyPr/>
                    <a:lstStyle/>
                    <a:p>
                      <a:pPr marL="0" marR="0" algn="ctr">
                        <a:lnSpc>
                          <a:spcPct val="130000"/>
                        </a:lnSpc>
                        <a:spcBef>
                          <a:spcPts val="0"/>
                        </a:spcBef>
                        <a:spcAft>
                          <a:spcPts val="0"/>
                        </a:spcAft>
                      </a:pPr>
                      <a:r>
                        <a:rPr lang="en-US" sz="1000" dirty="0">
                          <a:effectLst/>
                        </a:rPr>
                        <a:t>Node-link</a:t>
                      </a:r>
                      <a:endParaRPr lang="en-US" sz="1000" dirty="0">
                        <a:effectLst/>
                        <a:latin typeface="Calibri" panose="020F0502020204030204" pitchFamily="34" charset="0"/>
                        <a:ea typeface="SimSun" panose="02010600030101010101" pitchFamily="2" charset="-122"/>
                        <a:cs typeface="Times New Roman" panose="02020603050405020304" pitchFamily="18" charset="0"/>
                      </a:endParaRPr>
                    </a:p>
                  </a:txBody>
                  <a:tcPr marL="44849" marR="44849" marT="0" marB="0"/>
                </a:tc>
                <a:tc>
                  <a:txBody>
                    <a:bodyPr/>
                    <a:lstStyle/>
                    <a:p>
                      <a:pPr marL="0" marR="0" algn="ctr">
                        <a:lnSpc>
                          <a:spcPct val="130000"/>
                        </a:lnSpc>
                        <a:spcBef>
                          <a:spcPts val="0"/>
                        </a:spcBef>
                        <a:spcAft>
                          <a:spcPts val="0"/>
                        </a:spcAft>
                      </a:pPr>
                      <a:r>
                        <a:rPr lang="en-US" sz="1000" dirty="0">
                          <a:effectLst/>
                        </a:rPr>
                        <a:t>No hierarchy</a:t>
                      </a:r>
                      <a:endParaRPr lang="en-US" sz="1000" dirty="0">
                        <a:effectLst/>
                        <a:latin typeface="Calibri" panose="020F0502020204030204" pitchFamily="34" charset="0"/>
                        <a:ea typeface="SimSun" panose="02010600030101010101" pitchFamily="2" charset="-122"/>
                        <a:cs typeface="Times New Roman" panose="02020603050405020304" pitchFamily="18" charset="0"/>
                      </a:endParaRPr>
                    </a:p>
                  </a:txBody>
                  <a:tcPr marL="44849" marR="44849" marT="0" marB="0"/>
                </a:tc>
                <a:tc>
                  <a:txBody>
                    <a:bodyPr/>
                    <a:lstStyle/>
                    <a:p>
                      <a:pPr marL="0" marR="0" algn="ctr">
                        <a:lnSpc>
                          <a:spcPct val="130000"/>
                        </a:lnSpc>
                        <a:spcBef>
                          <a:spcPts val="0"/>
                        </a:spcBef>
                        <a:spcAft>
                          <a:spcPts val="0"/>
                        </a:spcAft>
                      </a:pPr>
                      <a:r>
                        <a:rPr lang="en-US" sz="1000">
                          <a:effectLst/>
                        </a:rPr>
                        <a:t>Less than million scale</a:t>
                      </a:r>
                      <a:endParaRPr lang="en-US" sz="1000">
                        <a:effectLst/>
                        <a:latin typeface="Calibri" panose="020F0502020204030204" pitchFamily="34" charset="0"/>
                        <a:ea typeface="SimSun" panose="02010600030101010101" pitchFamily="2" charset="-122"/>
                        <a:cs typeface="Times New Roman" panose="02020603050405020304" pitchFamily="18" charset="0"/>
                      </a:endParaRPr>
                    </a:p>
                  </a:txBody>
                  <a:tcPr marL="44849" marR="44849" marT="0" marB="0"/>
                </a:tc>
                <a:tc>
                  <a:txBody>
                    <a:bodyPr/>
                    <a:lstStyle/>
                    <a:p>
                      <a:pPr marL="0" marR="0" algn="ctr">
                        <a:lnSpc>
                          <a:spcPct val="130000"/>
                        </a:lnSpc>
                        <a:spcBef>
                          <a:spcPts val="0"/>
                        </a:spcBef>
                        <a:spcAft>
                          <a:spcPts val="0"/>
                        </a:spcAft>
                      </a:pPr>
                      <a:r>
                        <a:rPr lang="en-US" sz="1000" dirty="0">
                          <a:effectLst/>
                        </a:rPr>
                        <a:t>Pros: easy to expand or collapse clusters</a:t>
                      </a:r>
                    </a:p>
                    <a:p>
                      <a:pPr marL="0" marR="0" algn="ctr">
                        <a:lnSpc>
                          <a:spcPct val="130000"/>
                        </a:lnSpc>
                        <a:spcBef>
                          <a:spcPts val="0"/>
                        </a:spcBef>
                        <a:spcAft>
                          <a:spcPts val="0"/>
                        </a:spcAft>
                      </a:pPr>
                      <a:r>
                        <a:rPr lang="en-US" sz="1000" dirty="0">
                          <a:effectLst/>
                        </a:rPr>
                        <a:t>Cons: not scalable, only fit for small graphs</a:t>
                      </a:r>
                      <a:endParaRPr lang="en-US" sz="1000" dirty="0">
                        <a:effectLst/>
                        <a:latin typeface="Calibri" panose="020F0502020204030204" pitchFamily="34" charset="0"/>
                        <a:ea typeface="SimSun" panose="02010600030101010101" pitchFamily="2" charset="-122"/>
                        <a:cs typeface="Times New Roman" panose="02020603050405020304" pitchFamily="18" charset="0"/>
                      </a:endParaRPr>
                    </a:p>
                  </a:txBody>
                  <a:tcPr marL="44849" marR="44849" marT="0" marB="0"/>
                </a:tc>
                <a:tc>
                  <a:txBody>
                    <a:bodyPr/>
                    <a:lstStyle/>
                    <a:p>
                      <a:pPr marL="0" marR="0" algn="ctr">
                        <a:lnSpc>
                          <a:spcPct val="130000"/>
                        </a:lnSpc>
                        <a:spcBef>
                          <a:spcPts val="0"/>
                        </a:spcBef>
                        <a:spcAft>
                          <a:spcPts val="0"/>
                        </a:spcAft>
                      </a:pPr>
                      <a:endParaRPr lang="en-US" sz="1000" dirty="0">
                        <a:effectLst/>
                        <a:latin typeface="Calibri" panose="020F0502020204030204" pitchFamily="34" charset="0"/>
                        <a:ea typeface="SimSun" panose="02010600030101010101" pitchFamily="2" charset="-122"/>
                        <a:cs typeface="Times New Roman" panose="02020603050405020304" pitchFamily="18" charset="0"/>
                      </a:endParaRPr>
                    </a:p>
                  </a:txBody>
                  <a:tcPr marL="44849" marR="44849" marT="0" marB="0"/>
                </a:tc>
                <a:extLst>
                  <a:ext uri="{0D108BD9-81ED-4DB2-BD59-A6C34878D82A}">
                    <a16:rowId xmlns:a16="http://schemas.microsoft.com/office/drawing/2014/main" val="1021698086"/>
                  </a:ext>
                </a:extLst>
              </a:tr>
              <a:tr h="706407">
                <a:tc>
                  <a:txBody>
                    <a:bodyPr/>
                    <a:lstStyle/>
                    <a:p>
                      <a:pPr marL="0" marR="0" algn="ctr">
                        <a:lnSpc>
                          <a:spcPct val="250000"/>
                        </a:lnSpc>
                        <a:spcBef>
                          <a:spcPts val="0"/>
                        </a:spcBef>
                        <a:spcAft>
                          <a:spcPts val="0"/>
                        </a:spcAft>
                      </a:pPr>
                      <a:r>
                        <a:rPr lang="en-US" sz="1000" dirty="0" err="1">
                          <a:effectLst/>
                        </a:rPr>
                        <a:t>GraphVizdb</a:t>
                      </a:r>
                      <a:r>
                        <a:rPr lang="en-US" sz="1000" dirty="0">
                          <a:effectLst/>
                        </a:rPr>
                        <a:t>[6]</a:t>
                      </a:r>
                      <a:endParaRPr lang="en-US" sz="1000" dirty="0">
                        <a:effectLst/>
                        <a:latin typeface="Calibri" panose="020F0502020204030204" pitchFamily="34" charset="0"/>
                        <a:ea typeface="SimSun" panose="02010600030101010101" pitchFamily="2" charset="-122"/>
                        <a:cs typeface="Times New Roman" panose="02020603050405020304" pitchFamily="18" charset="0"/>
                      </a:endParaRPr>
                    </a:p>
                  </a:txBody>
                  <a:tcPr marL="44849" marR="44849" marT="0" marB="0"/>
                </a:tc>
                <a:tc>
                  <a:txBody>
                    <a:bodyPr/>
                    <a:lstStyle/>
                    <a:p>
                      <a:pPr marL="0" marR="0" algn="ctr">
                        <a:lnSpc>
                          <a:spcPct val="130000"/>
                        </a:lnSpc>
                        <a:spcBef>
                          <a:spcPts val="0"/>
                        </a:spcBef>
                        <a:spcAft>
                          <a:spcPts val="0"/>
                        </a:spcAft>
                      </a:pPr>
                      <a:r>
                        <a:rPr lang="en-US" sz="1000">
                          <a:effectLst/>
                        </a:rPr>
                        <a:t>Node-link</a:t>
                      </a:r>
                      <a:endParaRPr lang="en-US" sz="1000">
                        <a:effectLst/>
                        <a:latin typeface="Calibri" panose="020F0502020204030204" pitchFamily="34" charset="0"/>
                        <a:ea typeface="SimSun" panose="02010600030101010101" pitchFamily="2" charset="-122"/>
                        <a:cs typeface="Times New Roman" panose="02020603050405020304" pitchFamily="18" charset="0"/>
                      </a:endParaRPr>
                    </a:p>
                  </a:txBody>
                  <a:tcPr marL="44849" marR="44849" marT="0" marB="0"/>
                </a:tc>
                <a:tc>
                  <a:txBody>
                    <a:bodyPr/>
                    <a:lstStyle/>
                    <a:p>
                      <a:pPr marL="0" marR="0" algn="ctr">
                        <a:lnSpc>
                          <a:spcPct val="130000"/>
                        </a:lnSpc>
                        <a:spcBef>
                          <a:spcPts val="0"/>
                        </a:spcBef>
                        <a:spcAft>
                          <a:spcPts val="0"/>
                        </a:spcAft>
                      </a:pPr>
                      <a:r>
                        <a:rPr lang="en-US" sz="1000" dirty="0">
                          <a:effectLst/>
                        </a:rPr>
                        <a:t>Abstraction layers</a:t>
                      </a:r>
                      <a:endParaRPr lang="en-US" sz="1000" dirty="0">
                        <a:effectLst/>
                        <a:latin typeface="Calibri" panose="020F0502020204030204" pitchFamily="34" charset="0"/>
                        <a:ea typeface="SimSun" panose="02010600030101010101" pitchFamily="2" charset="-122"/>
                        <a:cs typeface="Times New Roman" panose="02020603050405020304" pitchFamily="18" charset="0"/>
                      </a:endParaRPr>
                    </a:p>
                  </a:txBody>
                  <a:tcPr marL="44849" marR="44849" marT="0" marB="0"/>
                </a:tc>
                <a:tc>
                  <a:txBody>
                    <a:bodyPr/>
                    <a:lstStyle/>
                    <a:p>
                      <a:pPr marL="0" marR="0" algn="ctr">
                        <a:lnSpc>
                          <a:spcPct val="130000"/>
                        </a:lnSpc>
                        <a:spcBef>
                          <a:spcPts val="0"/>
                        </a:spcBef>
                        <a:spcAft>
                          <a:spcPts val="0"/>
                        </a:spcAft>
                      </a:pPr>
                      <a:r>
                        <a:rPr lang="en-US" sz="1000" dirty="0">
                          <a:effectLst/>
                        </a:rPr>
                        <a:t>Million scale</a:t>
                      </a:r>
                      <a:endParaRPr lang="en-US" sz="1000" dirty="0">
                        <a:effectLst/>
                        <a:latin typeface="Calibri" panose="020F0502020204030204" pitchFamily="34" charset="0"/>
                        <a:ea typeface="SimSun" panose="02010600030101010101" pitchFamily="2" charset="-122"/>
                        <a:cs typeface="Times New Roman" panose="02020603050405020304" pitchFamily="18" charset="0"/>
                      </a:endParaRPr>
                    </a:p>
                  </a:txBody>
                  <a:tcPr marL="44849" marR="44849" marT="0" marB="0"/>
                </a:tc>
                <a:tc>
                  <a:txBody>
                    <a:bodyPr/>
                    <a:lstStyle/>
                    <a:p>
                      <a:pPr marL="0" marR="0" algn="ctr">
                        <a:lnSpc>
                          <a:spcPct val="130000"/>
                        </a:lnSpc>
                        <a:spcBef>
                          <a:spcPts val="0"/>
                        </a:spcBef>
                        <a:spcAft>
                          <a:spcPts val="0"/>
                        </a:spcAft>
                      </a:pPr>
                      <a:r>
                        <a:rPr lang="en-US" sz="1000" dirty="0">
                          <a:effectLst/>
                        </a:rPr>
                        <a:t>Pros: scalable, support keyword search</a:t>
                      </a:r>
                    </a:p>
                    <a:p>
                      <a:pPr marL="0" marR="0" algn="ctr">
                        <a:lnSpc>
                          <a:spcPct val="130000"/>
                        </a:lnSpc>
                        <a:spcBef>
                          <a:spcPts val="0"/>
                        </a:spcBef>
                        <a:spcAft>
                          <a:spcPts val="0"/>
                        </a:spcAft>
                      </a:pPr>
                      <a:r>
                        <a:rPr lang="en-US" sz="1000" dirty="0">
                          <a:effectLst/>
                        </a:rPr>
                        <a:t>Cons: no relation between layers, does not support vertical navigation</a:t>
                      </a:r>
                      <a:endParaRPr lang="en-US" sz="1000" dirty="0">
                        <a:effectLst/>
                        <a:latin typeface="Calibri" panose="020F0502020204030204" pitchFamily="34" charset="0"/>
                        <a:ea typeface="SimSun" panose="02010600030101010101" pitchFamily="2" charset="-122"/>
                        <a:cs typeface="Times New Roman" panose="02020603050405020304" pitchFamily="18" charset="0"/>
                      </a:endParaRPr>
                    </a:p>
                  </a:txBody>
                  <a:tcPr marL="44849" marR="44849" marT="0" marB="0"/>
                </a:tc>
                <a:tc>
                  <a:txBody>
                    <a:bodyPr/>
                    <a:lstStyle/>
                    <a:p>
                      <a:pPr marL="0" marR="0" algn="ctr">
                        <a:lnSpc>
                          <a:spcPct val="130000"/>
                        </a:lnSpc>
                        <a:spcBef>
                          <a:spcPts val="0"/>
                        </a:spcBef>
                        <a:spcAft>
                          <a:spcPts val="0"/>
                        </a:spcAft>
                      </a:pPr>
                      <a:endParaRPr lang="en-US" sz="1000" dirty="0">
                        <a:effectLst/>
                        <a:latin typeface="Calibri" panose="020F0502020204030204" pitchFamily="34" charset="0"/>
                        <a:ea typeface="SimSun" panose="02010600030101010101" pitchFamily="2" charset="-122"/>
                        <a:cs typeface="Times New Roman" panose="02020603050405020304" pitchFamily="18" charset="0"/>
                      </a:endParaRPr>
                    </a:p>
                  </a:txBody>
                  <a:tcPr marL="44849" marR="44849" marT="0" marB="0"/>
                </a:tc>
                <a:extLst>
                  <a:ext uri="{0D108BD9-81ED-4DB2-BD59-A6C34878D82A}">
                    <a16:rowId xmlns:a16="http://schemas.microsoft.com/office/drawing/2014/main" val="1504078879"/>
                  </a:ext>
                </a:extLst>
              </a:tr>
              <a:tr h="565126">
                <a:tc>
                  <a:txBody>
                    <a:bodyPr/>
                    <a:lstStyle/>
                    <a:p>
                      <a:pPr marL="0" marR="0" algn="ctr">
                        <a:lnSpc>
                          <a:spcPct val="250000"/>
                        </a:lnSpc>
                        <a:spcBef>
                          <a:spcPts val="0"/>
                        </a:spcBef>
                        <a:spcAft>
                          <a:spcPts val="0"/>
                        </a:spcAft>
                      </a:pPr>
                      <a:r>
                        <a:rPr lang="en-US" sz="1000" dirty="0">
                          <a:effectLst/>
                        </a:rPr>
                        <a:t>Matrix Zoom[7]</a:t>
                      </a:r>
                      <a:endParaRPr lang="en-US" sz="1000" dirty="0">
                        <a:effectLst/>
                        <a:latin typeface="Calibri" panose="020F0502020204030204" pitchFamily="34" charset="0"/>
                        <a:ea typeface="SimSun" panose="02010600030101010101" pitchFamily="2" charset="-122"/>
                        <a:cs typeface="Times New Roman" panose="02020603050405020304" pitchFamily="18" charset="0"/>
                      </a:endParaRPr>
                    </a:p>
                  </a:txBody>
                  <a:tcPr marL="44849" marR="44849" marT="0" marB="0"/>
                </a:tc>
                <a:tc>
                  <a:txBody>
                    <a:bodyPr/>
                    <a:lstStyle/>
                    <a:p>
                      <a:pPr marL="0" marR="0" algn="ctr">
                        <a:lnSpc>
                          <a:spcPct val="130000"/>
                        </a:lnSpc>
                        <a:spcBef>
                          <a:spcPts val="0"/>
                        </a:spcBef>
                        <a:spcAft>
                          <a:spcPts val="0"/>
                        </a:spcAft>
                      </a:pPr>
                      <a:r>
                        <a:rPr lang="en-US" sz="1000">
                          <a:effectLst/>
                        </a:rPr>
                        <a:t>Matrix view</a:t>
                      </a:r>
                      <a:endParaRPr lang="en-US" sz="1000">
                        <a:effectLst/>
                        <a:latin typeface="Calibri" panose="020F0502020204030204" pitchFamily="34" charset="0"/>
                        <a:ea typeface="SimSun" panose="02010600030101010101" pitchFamily="2" charset="-122"/>
                        <a:cs typeface="Times New Roman" panose="02020603050405020304" pitchFamily="18" charset="0"/>
                      </a:endParaRPr>
                    </a:p>
                  </a:txBody>
                  <a:tcPr marL="44849" marR="44849" marT="0" marB="0"/>
                </a:tc>
                <a:tc>
                  <a:txBody>
                    <a:bodyPr/>
                    <a:lstStyle/>
                    <a:p>
                      <a:pPr marL="0" marR="0" algn="ctr">
                        <a:lnSpc>
                          <a:spcPct val="130000"/>
                        </a:lnSpc>
                        <a:spcBef>
                          <a:spcPts val="0"/>
                        </a:spcBef>
                        <a:spcAft>
                          <a:spcPts val="0"/>
                        </a:spcAft>
                      </a:pPr>
                      <a:r>
                        <a:rPr lang="en-US" sz="1000" dirty="0">
                          <a:effectLst/>
                        </a:rPr>
                        <a:t>Clustering with relational constraint</a:t>
                      </a:r>
                      <a:endParaRPr lang="en-US" sz="1000" dirty="0">
                        <a:effectLst/>
                        <a:latin typeface="Calibri" panose="020F0502020204030204" pitchFamily="34" charset="0"/>
                        <a:ea typeface="SimSun" panose="02010600030101010101" pitchFamily="2" charset="-122"/>
                        <a:cs typeface="Times New Roman" panose="02020603050405020304" pitchFamily="18" charset="0"/>
                      </a:endParaRPr>
                    </a:p>
                  </a:txBody>
                  <a:tcPr marL="44849" marR="44849" marT="0" marB="0"/>
                </a:tc>
                <a:tc>
                  <a:txBody>
                    <a:bodyPr/>
                    <a:lstStyle/>
                    <a:p>
                      <a:pPr marL="0" marR="0" algn="ctr">
                        <a:lnSpc>
                          <a:spcPct val="130000"/>
                        </a:lnSpc>
                        <a:spcBef>
                          <a:spcPts val="0"/>
                        </a:spcBef>
                        <a:spcAft>
                          <a:spcPts val="0"/>
                        </a:spcAft>
                      </a:pPr>
                      <a:r>
                        <a:rPr lang="en-US" sz="1000" dirty="0">
                          <a:effectLst/>
                        </a:rPr>
                        <a:t>Million scale</a:t>
                      </a:r>
                      <a:endParaRPr lang="en-US" sz="1000" dirty="0">
                        <a:effectLst/>
                        <a:latin typeface="Calibri" panose="020F0502020204030204" pitchFamily="34" charset="0"/>
                        <a:ea typeface="SimSun" panose="02010600030101010101" pitchFamily="2" charset="-122"/>
                        <a:cs typeface="Times New Roman" panose="02020603050405020304" pitchFamily="18" charset="0"/>
                      </a:endParaRPr>
                    </a:p>
                  </a:txBody>
                  <a:tcPr marL="44849" marR="44849" marT="0" marB="0"/>
                </a:tc>
                <a:tc>
                  <a:txBody>
                    <a:bodyPr/>
                    <a:lstStyle/>
                    <a:p>
                      <a:pPr marL="0" marR="0" algn="ctr">
                        <a:lnSpc>
                          <a:spcPct val="130000"/>
                        </a:lnSpc>
                        <a:spcBef>
                          <a:spcPts val="0"/>
                        </a:spcBef>
                        <a:spcAft>
                          <a:spcPts val="0"/>
                        </a:spcAft>
                      </a:pPr>
                      <a:r>
                        <a:rPr lang="en-US" sz="1000" dirty="0">
                          <a:effectLst/>
                        </a:rPr>
                        <a:t>Pros: scalable, deal with semi-external graph</a:t>
                      </a:r>
                    </a:p>
                    <a:p>
                      <a:pPr marL="0" marR="0" algn="ctr">
                        <a:lnSpc>
                          <a:spcPct val="130000"/>
                        </a:lnSpc>
                        <a:spcBef>
                          <a:spcPts val="0"/>
                        </a:spcBef>
                        <a:spcAft>
                          <a:spcPts val="0"/>
                        </a:spcAft>
                      </a:pPr>
                      <a:r>
                        <a:rPr lang="en-US" sz="1000" dirty="0">
                          <a:effectLst/>
                        </a:rPr>
                        <a:t>Cons: limitation in clustering methods</a:t>
                      </a:r>
                      <a:endParaRPr lang="en-US" sz="1000" dirty="0">
                        <a:effectLst/>
                        <a:latin typeface="Calibri" panose="020F0502020204030204" pitchFamily="34" charset="0"/>
                        <a:ea typeface="SimSun" panose="02010600030101010101" pitchFamily="2" charset="-122"/>
                        <a:cs typeface="Times New Roman" panose="02020603050405020304" pitchFamily="18" charset="0"/>
                      </a:endParaRPr>
                    </a:p>
                  </a:txBody>
                  <a:tcPr marL="44849" marR="44849" marT="0" marB="0"/>
                </a:tc>
                <a:tc>
                  <a:txBody>
                    <a:bodyPr/>
                    <a:lstStyle/>
                    <a:p>
                      <a:pPr marL="0" marR="0" algn="ctr">
                        <a:lnSpc>
                          <a:spcPct val="130000"/>
                        </a:lnSpc>
                        <a:spcBef>
                          <a:spcPts val="0"/>
                        </a:spcBef>
                        <a:spcAft>
                          <a:spcPts val="0"/>
                        </a:spcAft>
                      </a:pPr>
                      <a:endParaRPr lang="en-US" sz="1000" dirty="0">
                        <a:effectLst/>
                        <a:latin typeface="Calibri" panose="020F0502020204030204" pitchFamily="34" charset="0"/>
                        <a:ea typeface="SimSun" panose="02010600030101010101" pitchFamily="2" charset="-122"/>
                        <a:cs typeface="Times New Roman" panose="02020603050405020304" pitchFamily="18" charset="0"/>
                      </a:endParaRPr>
                    </a:p>
                  </a:txBody>
                  <a:tcPr marL="44849" marR="44849" marT="0" marB="0"/>
                </a:tc>
                <a:extLst>
                  <a:ext uri="{0D108BD9-81ED-4DB2-BD59-A6C34878D82A}">
                    <a16:rowId xmlns:a16="http://schemas.microsoft.com/office/drawing/2014/main" val="503536101"/>
                  </a:ext>
                </a:extLst>
              </a:tr>
            </a:tbl>
          </a:graphicData>
        </a:graphic>
      </p:graphicFrame>
      <p:pic>
        <p:nvPicPr>
          <p:cNvPr id="3" name="Picture 2"/>
          <p:cNvPicPr>
            <a:picLocks noChangeAspect="1"/>
          </p:cNvPicPr>
          <p:nvPr/>
        </p:nvPicPr>
        <p:blipFill>
          <a:blip r:embed="rId3"/>
          <a:stretch>
            <a:fillRect/>
          </a:stretch>
        </p:blipFill>
        <p:spPr>
          <a:xfrm>
            <a:off x="8591988" y="2489776"/>
            <a:ext cx="365792" cy="365792"/>
          </a:xfrm>
          <a:prstGeom prst="rect">
            <a:avLst/>
          </a:prstGeom>
        </p:spPr>
      </p:pic>
      <p:pic>
        <p:nvPicPr>
          <p:cNvPr id="5" name="Picture 4"/>
          <p:cNvPicPr>
            <a:picLocks noChangeAspect="1"/>
          </p:cNvPicPr>
          <p:nvPr/>
        </p:nvPicPr>
        <p:blipFill>
          <a:blip r:embed="rId4"/>
          <a:stretch>
            <a:fillRect/>
          </a:stretch>
        </p:blipFill>
        <p:spPr>
          <a:xfrm>
            <a:off x="8595048" y="5033087"/>
            <a:ext cx="310192" cy="310192"/>
          </a:xfrm>
          <a:prstGeom prst="rect">
            <a:avLst/>
          </a:prstGeom>
        </p:spPr>
      </p:pic>
      <p:pic>
        <p:nvPicPr>
          <p:cNvPr id="6" name="Picture 5"/>
          <p:cNvPicPr>
            <a:picLocks noChangeAspect="1"/>
          </p:cNvPicPr>
          <p:nvPr/>
        </p:nvPicPr>
        <p:blipFill>
          <a:blip r:embed="rId4"/>
          <a:stretch>
            <a:fillRect/>
          </a:stretch>
        </p:blipFill>
        <p:spPr>
          <a:xfrm>
            <a:off x="8578425" y="3270972"/>
            <a:ext cx="310192" cy="310192"/>
          </a:xfrm>
          <a:prstGeom prst="rect">
            <a:avLst/>
          </a:prstGeom>
        </p:spPr>
      </p:pic>
      <p:pic>
        <p:nvPicPr>
          <p:cNvPr id="7" name="Picture 6"/>
          <p:cNvPicPr>
            <a:picLocks noChangeAspect="1"/>
          </p:cNvPicPr>
          <p:nvPr/>
        </p:nvPicPr>
        <p:blipFill>
          <a:blip r:embed="rId3"/>
          <a:stretch>
            <a:fillRect/>
          </a:stretch>
        </p:blipFill>
        <p:spPr>
          <a:xfrm>
            <a:off x="8561492" y="4411972"/>
            <a:ext cx="365792" cy="365792"/>
          </a:xfrm>
          <a:prstGeom prst="rect">
            <a:avLst/>
          </a:prstGeom>
        </p:spPr>
      </p:pic>
    </p:spTree>
    <p:extLst>
      <p:ext uri="{BB962C8B-B14F-4D97-AF65-F5344CB8AC3E}">
        <p14:creationId xmlns:p14="http://schemas.microsoft.com/office/powerpoint/2010/main" val="151215770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Related work</a:t>
            </a:r>
          </a:p>
        </p:txBody>
      </p:sp>
      <p:sp>
        <p:nvSpPr>
          <p:cNvPr id="5" name="Content Placeholder 4"/>
          <p:cNvSpPr>
            <a:spLocks noGrp="1"/>
          </p:cNvSpPr>
          <p:nvPr>
            <p:ph idx="1"/>
          </p:nvPr>
        </p:nvSpPr>
        <p:spPr>
          <a:xfrm>
            <a:off x="686248" y="1600201"/>
            <a:ext cx="8000552" cy="4221759"/>
          </a:xfrm>
        </p:spPr>
        <p:txBody>
          <a:bodyPr>
            <a:noAutofit/>
          </a:bodyPr>
          <a:lstStyle/>
          <a:p>
            <a:r>
              <a:rPr lang="en-US" sz="2000" dirty="0"/>
              <a:t>Pros and cons of hierarchy</a:t>
            </a:r>
          </a:p>
          <a:p>
            <a:endParaRPr lang="en-US" sz="1600" dirty="0"/>
          </a:p>
          <a:p>
            <a:endParaRPr lang="en-US" sz="1600" dirty="0"/>
          </a:p>
          <a:p>
            <a:endParaRPr lang="en-US" sz="1600" dirty="0"/>
          </a:p>
          <a:p>
            <a:endParaRPr lang="en-US" sz="1600" dirty="0"/>
          </a:p>
          <a:p>
            <a:endParaRPr lang="en-US" sz="1600" dirty="0"/>
          </a:p>
          <a:p>
            <a:endParaRPr lang="en-US" sz="1600" dirty="0"/>
          </a:p>
          <a:p>
            <a:endParaRPr lang="en-US" sz="1600" dirty="0"/>
          </a:p>
          <a:p>
            <a:endParaRPr lang="en-US" sz="1600" dirty="0"/>
          </a:p>
          <a:p>
            <a:endParaRPr lang="en-US" sz="1600" dirty="0"/>
          </a:p>
          <a:p>
            <a:r>
              <a:rPr lang="en-US" sz="1600" dirty="0"/>
              <a:t>Balance Pros and Cons</a:t>
            </a:r>
          </a:p>
          <a:p>
            <a:endParaRPr lang="en-US" sz="1600" dirty="0"/>
          </a:p>
          <a:p>
            <a:endParaRPr lang="en-US" sz="1600" dirty="0"/>
          </a:p>
          <a:p>
            <a:endParaRPr lang="en-US" sz="1600" dirty="0"/>
          </a:p>
          <a:p>
            <a:endParaRPr lang="en-US" sz="1600" dirty="0"/>
          </a:p>
          <a:p>
            <a:endParaRPr lang="en-US" sz="1600" dirty="0"/>
          </a:p>
          <a:p>
            <a:endParaRPr lang="en-US" sz="1600" dirty="0"/>
          </a:p>
        </p:txBody>
      </p:sp>
      <p:graphicFrame>
        <p:nvGraphicFramePr>
          <p:cNvPr id="6" name="Table 5"/>
          <p:cNvGraphicFramePr>
            <a:graphicFrameLocks noGrp="1"/>
          </p:cNvGraphicFramePr>
          <p:nvPr>
            <p:extLst>
              <p:ext uri="{D42A27DB-BD31-4B8C-83A1-F6EECF244321}">
                <p14:modId xmlns:p14="http://schemas.microsoft.com/office/powerpoint/2010/main" val="4127661692"/>
              </p:ext>
            </p:extLst>
          </p:nvPr>
        </p:nvGraphicFramePr>
        <p:xfrm>
          <a:off x="1058805" y="1992393"/>
          <a:ext cx="7369578" cy="2298192"/>
        </p:xfrm>
        <a:graphic>
          <a:graphicData uri="http://schemas.openxmlformats.org/drawingml/2006/table">
            <a:tbl>
              <a:tblPr firstRow="1" firstCol="1" bandRow="1">
                <a:tableStyleId>{5C22544A-7EE6-4342-B048-85BDC9FD1C3A}</a:tableStyleId>
              </a:tblPr>
              <a:tblGrid>
                <a:gridCol w="1863299">
                  <a:extLst>
                    <a:ext uri="{9D8B030D-6E8A-4147-A177-3AD203B41FA5}">
                      <a16:colId xmlns:a16="http://schemas.microsoft.com/office/drawing/2014/main" val="717422051"/>
                    </a:ext>
                  </a:extLst>
                </a:gridCol>
                <a:gridCol w="2802421">
                  <a:extLst>
                    <a:ext uri="{9D8B030D-6E8A-4147-A177-3AD203B41FA5}">
                      <a16:colId xmlns:a16="http://schemas.microsoft.com/office/drawing/2014/main" val="4100850045"/>
                    </a:ext>
                  </a:extLst>
                </a:gridCol>
                <a:gridCol w="2703858">
                  <a:extLst>
                    <a:ext uri="{9D8B030D-6E8A-4147-A177-3AD203B41FA5}">
                      <a16:colId xmlns:a16="http://schemas.microsoft.com/office/drawing/2014/main" val="3230685754"/>
                    </a:ext>
                  </a:extLst>
                </a:gridCol>
              </a:tblGrid>
              <a:tr h="196361">
                <a:tc rowSpan="2">
                  <a:txBody>
                    <a:bodyPr/>
                    <a:lstStyle/>
                    <a:p>
                      <a:pPr marL="0" marR="0" algn="ctr">
                        <a:lnSpc>
                          <a:spcPct val="130000"/>
                        </a:lnSpc>
                        <a:spcBef>
                          <a:spcPts val="0"/>
                        </a:spcBef>
                        <a:spcAft>
                          <a:spcPts val="0"/>
                        </a:spcAft>
                      </a:pPr>
                      <a:endParaRPr lang="en-US" sz="1800" dirty="0">
                        <a:effectLst/>
                      </a:endParaRPr>
                    </a:p>
                    <a:p>
                      <a:pPr marL="0" marR="0" algn="ctr">
                        <a:lnSpc>
                          <a:spcPct val="130000"/>
                        </a:lnSpc>
                        <a:spcBef>
                          <a:spcPts val="0"/>
                        </a:spcBef>
                        <a:spcAft>
                          <a:spcPts val="0"/>
                        </a:spcAft>
                      </a:pPr>
                      <a:endParaRPr lang="en-US" sz="1800" dirty="0">
                        <a:effectLst/>
                      </a:endParaRPr>
                    </a:p>
                    <a:p>
                      <a:pPr marL="0" marR="0" algn="ctr">
                        <a:lnSpc>
                          <a:spcPct val="130000"/>
                        </a:lnSpc>
                        <a:spcBef>
                          <a:spcPts val="0"/>
                        </a:spcBef>
                        <a:spcAft>
                          <a:spcPts val="0"/>
                        </a:spcAft>
                      </a:pPr>
                      <a:r>
                        <a:rPr lang="en-US" sz="1800" dirty="0">
                          <a:effectLst/>
                        </a:rPr>
                        <a:t>Hierarchy</a:t>
                      </a:r>
                      <a:endParaRPr lang="en-US" sz="18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a:txBody>
                    <a:bodyPr/>
                    <a:lstStyle/>
                    <a:p>
                      <a:pPr marL="0" marR="0" algn="ctr">
                        <a:lnSpc>
                          <a:spcPct val="130000"/>
                        </a:lnSpc>
                        <a:spcBef>
                          <a:spcPts val="0"/>
                        </a:spcBef>
                        <a:spcAft>
                          <a:spcPts val="0"/>
                        </a:spcAft>
                      </a:pPr>
                      <a:r>
                        <a:rPr lang="en-US" sz="1800" dirty="0">
                          <a:effectLst/>
                        </a:rPr>
                        <a:t>Pros</a:t>
                      </a:r>
                      <a:endParaRPr lang="en-US" sz="18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a:txBody>
                    <a:bodyPr/>
                    <a:lstStyle/>
                    <a:p>
                      <a:pPr marL="0" marR="0" algn="ctr">
                        <a:lnSpc>
                          <a:spcPct val="130000"/>
                        </a:lnSpc>
                        <a:spcBef>
                          <a:spcPts val="0"/>
                        </a:spcBef>
                        <a:spcAft>
                          <a:spcPts val="0"/>
                        </a:spcAft>
                      </a:pPr>
                      <a:r>
                        <a:rPr lang="en-US" sz="1800" dirty="0">
                          <a:effectLst/>
                        </a:rPr>
                        <a:t>Cons</a:t>
                      </a:r>
                      <a:endParaRPr lang="en-US" sz="18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099553515"/>
                  </a:ext>
                </a:extLst>
              </a:tr>
              <a:tr h="1516249">
                <a:tc vMerge="1">
                  <a:txBody>
                    <a:bodyPr/>
                    <a:lstStyle/>
                    <a:p>
                      <a:endParaRPr lang="en-US"/>
                    </a:p>
                  </a:txBody>
                  <a:tcPr/>
                </a:tc>
                <a:tc>
                  <a:txBody>
                    <a:bodyPr/>
                    <a:lstStyle/>
                    <a:p>
                      <a:pPr marL="0" marR="0" algn="just">
                        <a:lnSpc>
                          <a:spcPct val="130000"/>
                        </a:lnSpc>
                        <a:spcBef>
                          <a:spcPts val="0"/>
                        </a:spcBef>
                        <a:spcAft>
                          <a:spcPts val="0"/>
                        </a:spcAft>
                      </a:pPr>
                      <a:r>
                        <a:rPr lang="en-US" sz="1400" dirty="0">
                          <a:effectLst/>
                        </a:rPr>
                        <a:t>Provide overview for large graphs [2];</a:t>
                      </a:r>
                    </a:p>
                    <a:p>
                      <a:pPr marL="0" marR="0" algn="just">
                        <a:lnSpc>
                          <a:spcPct val="130000"/>
                        </a:lnSpc>
                        <a:spcBef>
                          <a:spcPts val="0"/>
                        </a:spcBef>
                        <a:spcAft>
                          <a:spcPts val="0"/>
                        </a:spcAft>
                      </a:pPr>
                      <a:r>
                        <a:rPr lang="en-US" sz="1400" dirty="0">
                          <a:effectLst/>
                        </a:rPr>
                        <a:t>Increase visualization efficiency; </a:t>
                      </a:r>
                    </a:p>
                    <a:p>
                      <a:pPr marL="0" marR="0" algn="just">
                        <a:lnSpc>
                          <a:spcPct val="130000"/>
                        </a:lnSpc>
                        <a:spcBef>
                          <a:spcPts val="0"/>
                        </a:spcBef>
                        <a:spcAft>
                          <a:spcPts val="0"/>
                        </a:spcAft>
                      </a:pPr>
                      <a:r>
                        <a:rPr lang="en-US" sz="1400" dirty="0">
                          <a:effectLst/>
                        </a:rPr>
                        <a:t>reduce overlaps in visualization, etc.</a:t>
                      </a:r>
                    </a:p>
                    <a:p>
                      <a:pPr marL="0" marR="0" algn="just">
                        <a:lnSpc>
                          <a:spcPct val="130000"/>
                        </a:lnSpc>
                        <a:spcBef>
                          <a:spcPts val="0"/>
                        </a:spcBef>
                        <a:spcAft>
                          <a:spcPts val="0"/>
                        </a:spcAft>
                      </a:pPr>
                      <a:endParaRPr lang="en-US" sz="1400" dirty="0">
                        <a:effectLst/>
                      </a:endParaRPr>
                    </a:p>
                    <a:p>
                      <a:pPr marL="0" marR="0" algn="just">
                        <a:lnSpc>
                          <a:spcPct val="130000"/>
                        </a:lnSpc>
                        <a:spcBef>
                          <a:spcPts val="0"/>
                        </a:spcBef>
                        <a:spcAft>
                          <a:spcPts val="0"/>
                        </a:spcAft>
                      </a:pPr>
                      <a:r>
                        <a:rPr lang="en-US" sz="1400" dirty="0">
                          <a:effectLst/>
                        </a:rPr>
                        <a:t> </a:t>
                      </a:r>
                      <a:endParaRPr lang="en-US" sz="14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a:txBody>
                    <a:bodyPr/>
                    <a:lstStyle/>
                    <a:p>
                      <a:pPr marL="0" marR="0" algn="just">
                        <a:lnSpc>
                          <a:spcPct val="130000"/>
                        </a:lnSpc>
                        <a:spcBef>
                          <a:spcPts val="0"/>
                        </a:spcBef>
                        <a:spcAft>
                          <a:spcPts val="0"/>
                        </a:spcAft>
                      </a:pPr>
                      <a:r>
                        <a:rPr lang="en-US" sz="1400" dirty="0">
                          <a:effectLst/>
                        </a:rPr>
                        <a:t>Not easy to construct hierarchical structure[7];</a:t>
                      </a:r>
                    </a:p>
                    <a:p>
                      <a:pPr marL="0" marR="0" algn="just">
                        <a:lnSpc>
                          <a:spcPct val="130000"/>
                        </a:lnSpc>
                        <a:spcBef>
                          <a:spcPts val="0"/>
                        </a:spcBef>
                        <a:spcAft>
                          <a:spcPts val="0"/>
                        </a:spcAft>
                      </a:pPr>
                      <a:r>
                        <a:rPr lang="en-US" sz="1400" dirty="0">
                          <a:effectLst/>
                        </a:rPr>
                        <a:t>easy to lose context while navigating in hierarchy;</a:t>
                      </a:r>
                    </a:p>
                    <a:p>
                      <a:pPr marL="0" marR="0" algn="just">
                        <a:lnSpc>
                          <a:spcPct val="130000"/>
                        </a:lnSpc>
                        <a:spcBef>
                          <a:spcPts val="0"/>
                        </a:spcBef>
                        <a:spcAft>
                          <a:spcPts val="0"/>
                        </a:spcAft>
                      </a:pPr>
                      <a:r>
                        <a:rPr lang="en-US" sz="1400" dirty="0">
                          <a:effectLst/>
                        </a:rPr>
                        <a:t>vertices</a:t>
                      </a:r>
                      <a:r>
                        <a:rPr lang="en-US" sz="1400" baseline="0" dirty="0">
                          <a:effectLst/>
                        </a:rPr>
                        <a:t> may be not evenly distributed in hierarchy, </a:t>
                      </a:r>
                      <a:r>
                        <a:rPr lang="en-US" sz="1400" dirty="0">
                          <a:effectLst/>
                        </a:rPr>
                        <a:t>etc.</a:t>
                      </a:r>
                      <a:endParaRPr lang="en-US" sz="14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72231766"/>
                  </a:ext>
                </a:extLst>
              </a:tr>
            </a:tbl>
          </a:graphicData>
        </a:graphic>
      </p:graphicFrame>
    </p:spTree>
    <p:extLst>
      <p:ext uri="{BB962C8B-B14F-4D97-AF65-F5344CB8AC3E}">
        <p14:creationId xmlns:p14="http://schemas.microsoft.com/office/powerpoint/2010/main" val="245160867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Related work</a:t>
            </a:r>
          </a:p>
        </p:txBody>
      </p:sp>
      <p:sp>
        <p:nvSpPr>
          <p:cNvPr id="5" name="Content Placeholder 4"/>
          <p:cNvSpPr>
            <a:spLocks noGrp="1"/>
          </p:cNvSpPr>
          <p:nvPr>
            <p:ph idx="1"/>
          </p:nvPr>
        </p:nvSpPr>
        <p:spPr>
          <a:xfrm>
            <a:off x="686248" y="1600201"/>
            <a:ext cx="6214884" cy="3950721"/>
          </a:xfrm>
        </p:spPr>
        <p:txBody>
          <a:bodyPr>
            <a:normAutofit fontScale="62500" lnSpcReduction="20000"/>
          </a:bodyPr>
          <a:lstStyle/>
          <a:p>
            <a:pPr lvl="0"/>
            <a:r>
              <a:rPr lang="en-US" sz="2800" dirty="0"/>
              <a:t>Divisive algorithms</a:t>
            </a:r>
          </a:p>
          <a:p>
            <a:pPr lvl="1"/>
            <a:r>
              <a:rPr lang="en-US" dirty="0"/>
              <a:t>which work from top to bottom by detecting inter-cluster links and removing them recursively. </a:t>
            </a:r>
            <a:endParaRPr lang="en-US" sz="2400" dirty="0"/>
          </a:p>
          <a:p>
            <a:pPr lvl="1"/>
            <a:r>
              <a:rPr lang="en-US" dirty="0"/>
              <a:t>Newman clustering algorithm[8] O (|</a:t>
            </a:r>
            <a:r>
              <a:rPr lang="en-US" i="1" dirty="0"/>
              <a:t>V</a:t>
            </a:r>
            <a:r>
              <a:rPr lang="en-US" dirty="0"/>
              <a:t>|*|</a:t>
            </a:r>
            <a:r>
              <a:rPr lang="en-US" i="1" dirty="0"/>
              <a:t>E</a:t>
            </a:r>
            <a:r>
              <a:rPr lang="en-US" dirty="0"/>
              <a:t>|)</a:t>
            </a:r>
          </a:p>
          <a:p>
            <a:pPr lvl="0"/>
            <a:r>
              <a:rPr lang="en-US" sz="2800" dirty="0"/>
              <a:t>Agglomerative algorithms</a:t>
            </a:r>
          </a:p>
          <a:p>
            <a:pPr lvl="1"/>
            <a:r>
              <a:rPr lang="en-US" dirty="0"/>
              <a:t>which start from its own singleton cluster, and merge similar clusters recursively. </a:t>
            </a:r>
            <a:endParaRPr lang="en-US" sz="2400" dirty="0"/>
          </a:p>
          <a:p>
            <a:pPr lvl="1"/>
            <a:r>
              <a:rPr lang="en-US" dirty="0"/>
              <a:t>MCL clustering algorithm[9] </a:t>
            </a:r>
            <a:r>
              <a:rPr lang="en-US" i="1" dirty="0"/>
              <a:t>O </a:t>
            </a:r>
            <a:r>
              <a:rPr lang="en-US" dirty="0"/>
              <a:t>(|</a:t>
            </a:r>
            <a:r>
              <a:rPr lang="en-US" i="1" dirty="0"/>
              <a:t>V</a:t>
            </a:r>
            <a:r>
              <a:rPr lang="en-US" dirty="0"/>
              <a:t>|</a:t>
            </a:r>
            <a:r>
              <a:rPr lang="en-US" baseline="30000" dirty="0"/>
              <a:t>3</a:t>
            </a:r>
            <a:r>
              <a:rPr lang="en-US" dirty="0"/>
              <a:t>)</a:t>
            </a:r>
          </a:p>
          <a:p>
            <a:pPr lvl="0"/>
            <a:r>
              <a:rPr lang="en-US" sz="2800" dirty="0"/>
              <a:t>Optimization algorithms</a:t>
            </a:r>
          </a:p>
          <a:p>
            <a:pPr lvl="1"/>
            <a:r>
              <a:rPr lang="en-US" sz="2400" dirty="0"/>
              <a:t>These algorithms usually use a modularity value as an object function to measure the quality of clustering. They adjust clusters in each step trying to increase modularity values as high as possible. </a:t>
            </a:r>
          </a:p>
          <a:p>
            <a:pPr lvl="1"/>
            <a:r>
              <a:rPr lang="en-US" dirty="0"/>
              <a:t>Louvain clustering algorithm[10] O (|</a:t>
            </a:r>
            <a:r>
              <a:rPr lang="en-US" i="1" dirty="0"/>
              <a:t>V|</a:t>
            </a:r>
            <a:r>
              <a:rPr lang="en-US" dirty="0"/>
              <a:t>)</a:t>
            </a:r>
          </a:p>
        </p:txBody>
      </p:sp>
      <p:pic>
        <p:nvPicPr>
          <p:cNvPr id="4" name="Picture 3" descr="H:\Desktop\2017-05-21_133152.jpg"/>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6687047" y="1945258"/>
            <a:ext cx="2450855" cy="2268933"/>
          </a:xfrm>
          <a:prstGeom prst="rect">
            <a:avLst/>
          </a:prstGeom>
          <a:noFill/>
          <a:ln>
            <a:noFill/>
          </a:ln>
        </p:spPr>
      </p:pic>
    </p:spTree>
    <p:extLst>
      <p:ext uri="{BB962C8B-B14F-4D97-AF65-F5344CB8AC3E}">
        <p14:creationId xmlns:p14="http://schemas.microsoft.com/office/powerpoint/2010/main" val="275556995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Related work</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86248" y="1600201"/>
                <a:ext cx="8000552" cy="4265761"/>
              </a:xfrm>
            </p:spPr>
            <p:txBody>
              <a:bodyPr>
                <a:normAutofit fontScale="70000" lnSpcReduction="20000"/>
              </a:bodyPr>
              <a:lstStyle/>
              <a:p>
                <a:pPr lvl="0"/>
                <a:r>
                  <a:rPr lang="en-US" sz="4000" dirty="0"/>
                  <a:t>Louvain Clustering</a:t>
                </a:r>
              </a:p>
              <a:p>
                <a:pPr lvl="1"/>
                <a:r>
                  <a:rPr lang="en-US" dirty="0"/>
                  <a:t>Modularity indicates the density of links within clusters as compared to links between clusters</a:t>
                </a:r>
                <a:endParaRPr lang="en-US" sz="3600" dirty="0"/>
              </a:p>
              <a:p>
                <a:pPr marL="0" lvl="0" indent="0">
                  <a:buNone/>
                </a:pPr>
                <a:r>
                  <a:rPr lang="en-US" sz="2600" i="1" dirty="0"/>
                  <a:t>	Modularity value:    </a:t>
                </a:r>
                <a14:m>
                  <m:oMath xmlns:m="http://schemas.openxmlformats.org/officeDocument/2006/math">
                    <m:r>
                      <a:rPr lang="en-US" sz="2600" i="1">
                        <a:latin typeface="Cambria Math" panose="02040503050406030204" pitchFamily="18" charset="0"/>
                      </a:rPr>
                      <m:t>𝑄</m:t>
                    </m:r>
                    <m:r>
                      <a:rPr lang="en-US" sz="2600" i="1">
                        <a:latin typeface="Cambria Math" panose="02040503050406030204" pitchFamily="18" charset="0"/>
                      </a:rPr>
                      <m:t>= </m:t>
                    </m:r>
                    <m:f>
                      <m:fPr>
                        <m:ctrlPr>
                          <a:rPr lang="en-US" sz="2600" i="1">
                            <a:latin typeface="Cambria Math" panose="02040503050406030204" pitchFamily="18" charset="0"/>
                          </a:rPr>
                        </m:ctrlPr>
                      </m:fPr>
                      <m:num>
                        <m:r>
                          <a:rPr lang="en-US" sz="2600" i="1">
                            <a:latin typeface="Cambria Math" panose="02040503050406030204" pitchFamily="18" charset="0"/>
                          </a:rPr>
                          <m:t>1</m:t>
                        </m:r>
                      </m:num>
                      <m:den>
                        <m:r>
                          <a:rPr lang="en-US" sz="2600" i="1">
                            <a:latin typeface="Cambria Math" panose="02040503050406030204" pitchFamily="18" charset="0"/>
                          </a:rPr>
                          <m:t>2</m:t>
                        </m:r>
                        <m:r>
                          <a:rPr lang="en-US" sz="2600" i="1">
                            <a:latin typeface="Cambria Math" panose="02040503050406030204" pitchFamily="18" charset="0"/>
                          </a:rPr>
                          <m:t>𝑚</m:t>
                        </m:r>
                      </m:den>
                    </m:f>
                    <m:nary>
                      <m:naryPr>
                        <m:chr m:val="∑"/>
                        <m:limLoc m:val="undOvr"/>
                        <m:supHide m:val="on"/>
                        <m:ctrlPr>
                          <a:rPr lang="en-US" sz="2600" i="1">
                            <a:latin typeface="Cambria Math" panose="02040503050406030204" pitchFamily="18" charset="0"/>
                          </a:rPr>
                        </m:ctrlPr>
                      </m:naryPr>
                      <m:sub>
                        <m:r>
                          <a:rPr lang="en-US" sz="2600" i="1">
                            <a:latin typeface="Cambria Math" panose="02040503050406030204" pitchFamily="18" charset="0"/>
                          </a:rPr>
                          <m:t>𝑖</m:t>
                        </m:r>
                        <m:r>
                          <a:rPr lang="en-US" sz="2600" i="1">
                            <a:latin typeface="Cambria Math" panose="02040503050406030204" pitchFamily="18" charset="0"/>
                          </a:rPr>
                          <m:t>, </m:t>
                        </m:r>
                        <m:r>
                          <a:rPr lang="en-US" sz="2600" i="1">
                            <a:latin typeface="Cambria Math" panose="02040503050406030204" pitchFamily="18" charset="0"/>
                          </a:rPr>
                          <m:t>𝑗</m:t>
                        </m:r>
                      </m:sub>
                      <m:sup/>
                      <m:e>
                        <m:d>
                          <m:dPr>
                            <m:begChr m:val="["/>
                            <m:endChr m:val="]"/>
                            <m:ctrlPr>
                              <a:rPr lang="en-US" sz="2600" i="1">
                                <a:latin typeface="Cambria Math" panose="02040503050406030204" pitchFamily="18" charset="0"/>
                              </a:rPr>
                            </m:ctrlPr>
                          </m:dPr>
                          <m:e>
                            <m:sSub>
                              <m:sSubPr>
                                <m:ctrlPr>
                                  <a:rPr lang="en-US" sz="2600" i="1">
                                    <a:latin typeface="Cambria Math" panose="02040503050406030204" pitchFamily="18" charset="0"/>
                                  </a:rPr>
                                </m:ctrlPr>
                              </m:sSubPr>
                              <m:e>
                                <m:r>
                                  <a:rPr lang="en-US" sz="2600" i="1">
                                    <a:latin typeface="Cambria Math" panose="02040503050406030204" pitchFamily="18" charset="0"/>
                                  </a:rPr>
                                  <m:t>𝐴</m:t>
                                </m:r>
                              </m:e>
                              <m:sub>
                                <m:r>
                                  <a:rPr lang="en-US" sz="2600" i="1">
                                    <a:latin typeface="Cambria Math" panose="02040503050406030204" pitchFamily="18" charset="0"/>
                                  </a:rPr>
                                  <m:t>𝑖</m:t>
                                </m:r>
                                <m:r>
                                  <a:rPr lang="en-US" sz="2600" i="1">
                                    <a:latin typeface="Cambria Math" panose="02040503050406030204" pitchFamily="18" charset="0"/>
                                  </a:rPr>
                                  <m:t>, </m:t>
                                </m:r>
                                <m:r>
                                  <a:rPr lang="en-US" sz="2600" i="1">
                                    <a:latin typeface="Cambria Math" panose="02040503050406030204" pitchFamily="18" charset="0"/>
                                  </a:rPr>
                                  <m:t>𝑗</m:t>
                                </m:r>
                              </m:sub>
                            </m:sSub>
                            <m:r>
                              <a:rPr lang="en-US" sz="2600" i="1">
                                <a:latin typeface="Cambria Math" panose="02040503050406030204" pitchFamily="18" charset="0"/>
                              </a:rPr>
                              <m:t>−</m:t>
                            </m:r>
                            <m:f>
                              <m:fPr>
                                <m:ctrlPr>
                                  <a:rPr lang="en-US" sz="2600" i="1">
                                    <a:latin typeface="Cambria Math" panose="02040503050406030204" pitchFamily="18" charset="0"/>
                                  </a:rPr>
                                </m:ctrlPr>
                              </m:fPr>
                              <m:num>
                                <m:sSub>
                                  <m:sSubPr>
                                    <m:ctrlPr>
                                      <a:rPr lang="en-US" sz="2600" i="1">
                                        <a:latin typeface="Cambria Math" panose="02040503050406030204" pitchFamily="18" charset="0"/>
                                      </a:rPr>
                                    </m:ctrlPr>
                                  </m:sSubPr>
                                  <m:e>
                                    <m:r>
                                      <a:rPr lang="en-US" sz="2600" i="1">
                                        <a:latin typeface="Cambria Math" panose="02040503050406030204" pitchFamily="18" charset="0"/>
                                      </a:rPr>
                                      <m:t>𝑘</m:t>
                                    </m:r>
                                  </m:e>
                                  <m:sub>
                                    <m:r>
                                      <a:rPr lang="en-US" sz="2600" i="1">
                                        <a:latin typeface="Cambria Math" panose="02040503050406030204" pitchFamily="18" charset="0"/>
                                      </a:rPr>
                                      <m:t>𝑖</m:t>
                                    </m:r>
                                  </m:sub>
                                </m:sSub>
                                <m:sSub>
                                  <m:sSubPr>
                                    <m:ctrlPr>
                                      <a:rPr lang="en-US" sz="2600" i="1">
                                        <a:latin typeface="Cambria Math" panose="02040503050406030204" pitchFamily="18" charset="0"/>
                                      </a:rPr>
                                    </m:ctrlPr>
                                  </m:sSubPr>
                                  <m:e>
                                    <m:r>
                                      <a:rPr lang="en-US" sz="2600" i="1">
                                        <a:latin typeface="Cambria Math" panose="02040503050406030204" pitchFamily="18" charset="0"/>
                                      </a:rPr>
                                      <m:t>𝑘</m:t>
                                    </m:r>
                                  </m:e>
                                  <m:sub>
                                    <m:r>
                                      <a:rPr lang="en-US" sz="2600" i="1">
                                        <a:latin typeface="Cambria Math" panose="02040503050406030204" pitchFamily="18" charset="0"/>
                                      </a:rPr>
                                      <m:t>𝑗</m:t>
                                    </m:r>
                                  </m:sub>
                                </m:sSub>
                              </m:num>
                              <m:den>
                                <m:r>
                                  <a:rPr lang="en-US" sz="2600" i="1">
                                    <a:latin typeface="Cambria Math" panose="02040503050406030204" pitchFamily="18" charset="0"/>
                                  </a:rPr>
                                  <m:t>2</m:t>
                                </m:r>
                                <m:r>
                                  <a:rPr lang="en-US" sz="2600" i="1">
                                    <a:latin typeface="Cambria Math" panose="02040503050406030204" pitchFamily="18" charset="0"/>
                                  </a:rPr>
                                  <m:t>𝑚</m:t>
                                </m:r>
                              </m:den>
                            </m:f>
                          </m:e>
                        </m:d>
                        <m:r>
                          <a:rPr lang="en-US" sz="2600" i="1">
                            <a:latin typeface="Cambria Math" panose="02040503050406030204" pitchFamily="18" charset="0"/>
                          </a:rPr>
                          <m:t>𝛿</m:t>
                        </m:r>
                        <m:d>
                          <m:dPr>
                            <m:ctrlPr>
                              <a:rPr lang="en-US" sz="2600" i="1">
                                <a:latin typeface="Cambria Math" panose="02040503050406030204" pitchFamily="18" charset="0"/>
                              </a:rPr>
                            </m:ctrlPr>
                          </m:dPr>
                          <m:e>
                            <m:sSub>
                              <m:sSubPr>
                                <m:ctrlPr>
                                  <a:rPr lang="en-US" sz="2600" i="1">
                                    <a:latin typeface="Cambria Math" panose="02040503050406030204" pitchFamily="18" charset="0"/>
                                  </a:rPr>
                                </m:ctrlPr>
                              </m:sSubPr>
                              <m:e>
                                <m:r>
                                  <a:rPr lang="en-US" sz="2600" i="1">
                                    <a:latin typeface="Cambria Math" panose="02040503050406030204" pitchFamily="18" charset="0"/>
                                  </a:rPr>
                                  <m:t>𝑐</m:t>
                                </m:r>
                              </m:e>
                              <m:sub>
                                <m:r>
                                  <a:rPr lang="en-US" sz="2600" i="1">
                                    <a:latin typeface="Cambria Math" panose="02040503050406030204" pitchFamily="18" charset="0"/>
                                  </a:rPr>
                                  <m:t>𝑖</m:t>
                                </m:r>
                              </m:sub>
                            </m:sSub>
                            <m:r>
                              <a:rPr lang="en-US" sz="2600" i="1">
                                <a:latin typeface="Cambria Math" panose="02040503050406030204" pitchFamily="18" charset="0"/>
                              </a:rPr>
                              <m:t>,</m:t>
                            </m:r>
                            <m:sSub>
                              <m:sSubPr>
                                <m:ctrlPr>
                                  <a:rPr lang="en-US" sz="2600" i="1">
                                    <a:latin typeface="Cambria Math" panose="02040503050406030204" pitchFamily="18" charset="0"/>
                                  </a:rPr>
                                </m:ctrlPr>
                              </m:sSubPr>
                              <m:e>
                                <m:r>
                                  <a:rPr lang="en-US" sz="2600" i="1">
                                    <a:latin typeface="Cambria Math" panose="02040503050406030204" pitchFamily="18" charset="0"/>
                                  </a:rPr>
                                  <m:t>𝑐</m:t>
                                </m:r>
                              </m:e>
                              <m:sub>
                                <m:r>
                                  <a:rPr lang="en-US" sz="2600" i="1">
                                    <a:latin typeface="Cambria Math" panose="02040503050406030204" pitchFamily="18" charset="0"/>
                                  </a:rPr>
                                  <m:t>𝑗</m:t>
                                </m:r>
                              </m:sub>
                            </m:sSub>
                          </m:e>
                        </m:d>
                      </m:e>
                    </m:nary>
                  </m:oMath>
                </a14:m>
                <a:r>
                  <a:rPr lang="en-US" sz="2600" dirty="0"/>
                  <a:t> = </a:t>
                </a:r>
                <a14:m>
                  <m:oMath xmlns:m="http://schemas.openxmlformats.org/officeDocument/2006/math">
                    <m:f>
                      <m:fPr>
                        <m:ctrlPr>
                          <a:rPr lang="en-US" sz="2600" i="1">
                            <a:latin typeface="Cambria Math" panose="02040503050406030204" pitchFamily="18" charset="0"/>
                          </a:rPr>
                        </m:ctrlPr>
                      </m:fPr>
                      <m:num>
                        <m:r>
                          <a:rPr lang="en-US" sz="2600" i="1">
                            <a:latin typeface="Cambria Math" panose="02040503050406030204" pitchFamily="18" charset="0"/>
                          </a:rPr>
                          <m:t>1</m:t>
                        </m:r>
                      </m:num>
                      <m:den>
                        <m:r>
                          <a:rPr lang="en-US" sz="2600" i="1">
                            <a:latin typeface="Cambria Math" panose="02040503050406030204" pitchFamily="18" charset="0"/>
                          </a:rPr>
                          <m:t>2</m:t>
                        </m:r>
                        <m:r>
                          <a:rPr lang="en-US" sz="2600" i="1">
                            <a:latin typeface="Cambria Math" panose="02040503050406030204" pitchFamily="18" charset="0"/>
                          </a:rPr>
                          <m:t>𝑚</m:t>
                        </m:r>
                      </m:den>
                    </m:f>
                    <m:nary>
                      <m:naryPr>
                        <m:chr m:val="∑"/>
                        <m:limLoc m:val="undOvr"/>
                        <m:supHide m:val="on"/>
                        <m:ctrlPr>
                          <a:rPr lang="en-US" sz="2600" i="1">
                            <a:latin typeface="Cambria Math" panose="02040503050406030204" pitchFamily="18" charset="0"/>
                          </a:rPr>
                        </m:ctrlPr>
                      </m:naryPr>
                      <m:sub>
                        <m:r>
                          <a:rPr lang="en-US" sz="2600" i="1">
                            <a:latin typeface="Cambria Math" panose="02040503050406030204" pitchFamily="18" charset="0"/>
                          </a:rPr>
                          <m:t>𝑐</m:t>
                        </m:r>
                      </m:sub>
                      <m:sup/>
                      <m:e>
                        <m:r>
                          <a:rPr lang="en-US" sz="2600" i="1">
                            <a:latin typeface="Cambria Math" panose="02040503050406030204" pitchFamily="18" charset="0"/>
                          </a:rPr>
                          <m:t>[</m:t>
                        </m:r>
                        <m:nary>
                          <m:naryPr>
                            <m:chr m:val="∑"/>
                            <m:limLoc m:val="undOvr"/>
                            <m:subHide m:val="on"/>
                            <m:supHide m:val="on"/>
                            <m:ctrlPr>
                              <a:rPr lang="en-US" sz="2600" i="1">
                                <a:latin typeface="Cambria Math" panose="02040503050406030204" pitchFamily="18" charset="0"/>
                              </a:rPr>
                            </m:ctrlPr>
                          </m:naryPr>
                          <m:sub/>
                          <m:sup/>
                          <m:e>
                            <m:r>
                              <a:rPr lang="en-US" sz="2600" i="1">
                                <a:latin typeface="Cambria Math" panose="02040503050406030204" pitchFamily="18" charset="0"/>
                              </a:rPr>
                              <m:t>𝑖𝑛</m:t>
                            </m:r>
                          </m:e>
                        </m:nary>
                        <m:r>
                          <a:rPr lang="en-US" sz="2600" i="1">
                            <a:latin typeface="Cambria Math" panose="02040503050406030204" pitchFamily="18" charset="0"/>
                          </a:rPr>
                          <m:t>−</m:t>
                        </m:r>
                        <m:f>
                          <m:fPr>
                            <m:ctrlPr>
                              <a:rPr lang="en-US" sz="2600" i="1">
                                <a:latin typeface="Cambria Math" panose="02040503050406030204" pitchFamily="18" charset="0"/>
                              </a:rPr>
                            </m:ctrlPr>
                          </m:fPr>
                          <m:num>
                            <m:sSup>
                              <m:sSupPr>
                                <m:ctrlPr>
                                  <a:rPr lang="en-US" sz="2600" i="1">
                                    <a:latin typeface="Cambria Math" panose="02040503050406030204" pitchFamily="18" charset="0"/>
                                  </a:rPr>
                                </m:ctrlPr>
                              </m:sSupPr>
                              <m:e>
                                <m:r>
                                  <a:rPr lang="en-US" sz="2600" i="1">
                                    <a:latin typeface="Cambria Math" panose="02040503050406030204" pitchFamily="18" charset="0"/>
                                  </a:rPr>
                                  <m:t>(</m:t>
                                </m:r>
                                <m:nary>
                                  <m:naryPr>
                                    <m:chr m:val="∑"/>
                                    <m:limLoc m:val="undOvr"/>
                                    <m:subHide m:val="on"/>
                                    <m:supHide m:val="on"/>
                                    <m:ctrlPr>
                                      <a:rPr lang="en-US" sz="2600" i="1">
                                        <a:latin typeface="Cambria Math" panose="02040503050406030204" pitchFamily="18" charset="0"/>
                                      </a:rPr>
                                    </m:ctrlPr>
                                  </m:naryPr>
                                  <m:sub/>
                                  <m:sup/>
                                  <m:e>
                                    <m:r>
                                      <a:rPr lang="en-US" sz="2600" i="1">
                                        <a:latin typeface="Cambria Math" panose="02040503050406030204" pitchFamily="18" charset="0"/>
                                      </a:rPr>
                                      <m:t>𝑡𝑜𝑡</m:t>
                                    </m:r>
                                  </m:e>
                                </m:nary>
                                <m:r>
                                  <a:rPr lang="en-US" sz="2600" i="1">
                                    <a:latin typeface="Cambria Math" panose="02040503050406030204" pitchFamily="18" charset="0"/>
                                  </a:rPr>
                                  <m:t>)</m:t>
                                </m:r>
                              </m:e>
                              <m:sup>
                                <m:r>
                                  <a:rPr lang="en-US" sz="2600" i="1">
                                    <a:latin typeface="Cambria Math" panose="02040503050406030204" pitchFamily="18" charset="0"/>
                                  </a:rPr>
                                  <m:t>2</m:t>
                                </m:r>
                              </m:sup>
                            </m:sSup>
                          </m:num>
                          <m:den>
                            <m:r>
                              <a:rPr lang="en-US" sz="2600" i="1">
                                <a:latin typeface="Cambria Math" panose="02040503050406030204" pitchFamily="18" charset="0"/>
                              </a:rPr>
                              <m:t>2</m:t>
                            </m:r>
                            <m:r>
                              <a:rPr lang="en-US" sz="2600" i="1">
                                <a:latin typeface="Cambria Math" panose="02040503050406030204" pitchFamily="18" charset="0"/>
                              </a:rPr>
                              <m:t>𝑚</m:t>
                            </m:r>
                          </m:den>
                        </m:f>
                        <m:r>
                          <a:rPr lang="en-US" sz="2600" i="1">
                            <a:latin typeface="Cambria Math" panose="02040503050406030204" pitchFamily="18" charset="0"/>
                          </a:rPr>
                          <m:t>]</m:t>
                        </m:r>
                      </m:e>
                    </m:nary>
                  </m:oMath>
                </a14:m>
                <a:endParaRPr lang="en-US" sz="2600" dirty="0"/>
              </a:p>
              <a:p>
                <a:pPr lvl="1"/>
                <a14:m>
                  <m:oMath xmlns:m="http://schemas.openxmlformats.org/officeDocument/2006/math">
                    <m:sSub>
                      <m:sSubPr>
                        <m:ctrlPr>
                          <a:rPr lang="en-US" sz="2600" i="1">
                            <a:latin typeface="Cambria Math" panose="02040503050406030204" pitchFamily="18" charset="0"/>
                          </a:rPr>
                        </m:ctrlPr>
                      </m:sSubPr>
                      <m:e>
                        <m:r>
                          <a:rPr lang="en-US" sz="2600" i="1">
                            <a:latin typeface="Cambria Math" panose="02040503050406030204" pitchFamily="18" charset="0"/>
                          </a:rPr>
                          <m:t>𝐴</m:t>
                        </m:r>
                      </m:e>
                      <m:sub>
                        <m:r>
                          <a:rPr lang="en-US" sz="2600" i="1">
                            <a:latin typeface="Cambria Math" panose="02040503050406030204" pitchFamily="18" charset="0"/>
                          </a:rPr>
                          <m:t>𝑖</m:t>
                        </m:r>
                        <m:r>
                          <a:rPr lang="en-US" sz="2600" i="1">
                            <a:latin typeface="Cambria Math" panose="02040503050406030204" pitchFamily="18" charset="0"/>
                          </a:rPr>
                          <m:t>, </m:t>
                        </m:r>
                        <m:r>
                          <a:rPr lang="en-US" sz="2600" i="1">
                            <a:latin typeface="Cambria Math" panose="02040503050406030204" pitchFamily="18" charset="0"/>
                          </a:rPr>
                          <m:t>𝑗</m:t>
                        </m:r>
                      </m:sub>
                    </m:sSub>
                  </m:oMath>
                </a14:m>
                <a:r>
                  <a:rPr lang="en-US" sz="2600" dirty="0"/>
                  <a:t>: edge weights between </a:t>
                </a:r>
                <a:r>
                  <a:rPr lang="en-US" sz="2600" i="1" dirty="0" err="1"/>
                  <a:t>i</a:t>
                </a:r>
                <a:r>
                  <a:rPr lang="en-US" sz="2600" dirty="0"/>
                  <a:t> and </a:t>
                </a:r>
                <a:r>
                  <a:rPr lang="en-US" sz="2600" i="1" dirty="0"/>
                  <a:t>j. </a:t>
                </a:r>
                <a:endParaRPr lang="en-US" sz="2600" dirty="0"/>
              </a:p>
              <a:p>
                <a:pPr lvl="1"/>
                <a14:m>
                  <m:oMath xmlns:m="http://schemas.openxmlformats.org/officeDocument/2006/math">
                    <m:sSub>
                      <m:sSubPr>
                        <m:ctrlPr>
                          <a:rPr lang="en-US" sz="2600" i="1">
                            <a:latin typeface="Cambria Math" panose="02040503050406030204" pitchFamily="18" charset="0"/>
                          </a:rPr>
                        </m:ctrlPr>
                      </m:sSubPr>
                      <m:e>
                        <m:r>
                          <a:rPr lang="en-US" sz="2600" i="1">
                            <a:latin typeface="Cambria Math" panose="02040503050406030204" pitchFamily="18" charset="0"/>
                          </a:rPr>
                          <m:t>𝑘</m:t>
                        </m:r>
                      </m:e>
                      <m:sub>
                        <m:r>
                          <a:rPr lang="en-US" sz="2600" i="1">
                            <a:latin typeface="Cambria Math" panose="02040503050406030204" pitchFamily="18" charset="0"/>
                          </a:rPr>
                          <m:t>𝑖</m:t>
                        </m:r>
                      </m:sub>
                    </m:sSub>
                  </m:oMath>
                </a14:m>
                <a:r>
                  <a:rPr lang="en-US" sz="2600" dirty="0"/>
                  <a:t> : sum of edge weights that come from or go to vertex </a:t>
                </a:r>
                <a:r>
                  <a:rPr lang="en-US" sz="2600" i="1" dirty="0" err="1"/>
                  <a:t>i</a:t>
                </a:r>
                <a:r>
                  <a:rPr lang="en-US" sz="2600" dirty="0"/>
                  <a:t>.</a:t>
                </a:r>
              </a:p>
              <a:p>
                <a:pPr lvl="1"/>
                <a:r>
                  <a:rPr lang="en-US" sz="2600" dirty="0"/>
                  <a:t>m : </a:t>
                </a:r>
                <a14:m>
                  <m:oMath xmlns:m="http://schemas.openxmlformats.org/officeDocument/2006/math">
                    <m:f>
                      <m:fPr>
                        <m:ctrlPr>
                          <a:rPr lang="en-US" sz="2600" i="1">
                            <a:latin typeface="Cambria Math" panose="02040503050406030204" pitchFamily="18" charset="0"/>
                          </a:rPr>
                        </m:ctrlPr>
                      </m:fPr>
                      <m:num>
                        <m:r>
                          <a:rPr lang="en-US" sz="2600" i="1">
                            <a:latin typeface="Cambria Math" panose="02040503050406030204" pitchFamily="18" charset="0"/>
                          </a:rPr>
                          <m:t>1</m:t>
                        </m:r>
                      </m:num>
                      <m:den>
                        <m:r>
                          <a:rPr lang="en-US" sz="2600" i="1">
                            <a:latin typeface="Cambria Math" panose="02040503050406030204" pitchFamily="18" charset="0"/>
                          </a:rPr>
                          <m:t>2</m:t>
                        </m:r>
                      </m:den>
                    </m:f>
                    <m:nary>
                      <m:naryPr>
                        <m:chr m:val="∑"/>
                        <m:limLoc m:val="undOvr"/>
                        <m:supHide m:val="on"/>
                        <m:ctrlPr>
                          <a:rPr lang="en-US" sz="2600" i="1">
                            <a:latin typeface="Cambria Math" panose="02040503050406030204" pitchFamily="18" charset="0"/>
                          </a:rPr>
                        </m:ctrlPr>
                      </m:naryPr>
                      <m:sub>
                        <m:r>
                          <a:rPr lang="en-US" sz="2600" i="1">
                            <a:latin typeface="Cambria Math" panose="02040503050406030204" pitchFamily="18" charset="0"/>
                          </a:rPr>
                          <m:t>𝑖</m:t>
                        </m:r>
                        <m:r>
                          <a:rPr lang="en-US" sz="2600" i="1">
                            <a:latin typeface="Cambria Math" panose="02040503050406030204" pitchFamily="18" charset="0"/>
                          </a:rPr>
                          <m:t>, </m:t>
                        </m:r>
                        <m:r>
                          <a:rPr lang="en-US" sz="2600" i="1">
                            <a:latin typeface="Cambria Math" panose="02040503050406030204" pitchFamily="18" charset="0"/>
                          </a:rPr>
                          <m:t>𝑗</m:t>
                        </m:r>
                      </m:sub>
                      <m:sup/>
                      <m:e>
                        <m:sSub>
                          <m:sSubPr>
                            <m:ctrlPr>
                              <a:rPr lang="en-US" sz="2600" i="1">
                                <a:latin typeface="Cambria Math" panose="02040503050406030204" pitchFamily="18" charset="0"/>
                              </a:rPr>
                            </m:ctrlPr>
                          </m:sSubPr>
                          <m:e>
                            <m:r>
                              <a:rPr lang="en-US" sz="2600" i="1">
                                <a:latin typeface="Cambria Math" panose="02040503050406030204" pitchFamily="18" charset="0"/>
                              </a:rPr>
                              <m:t>𝐴</m:t>
                            </m:r>
                          </m:e>
                          <m:sub>
                            <m:r>
                              <a:rPr lang="en-US" sz="2600" i="1">
                                <a:latin typeface="Cambria Math" panose="02040503050406030204" pitchFamily="18" charset="0"/>
                              </a:rPr>
                              <m:t>𝑖</m:t>
                            </m:r>
                            <m:r>
                              <a:rPr lang="en-US" sz="2600" i="1">
                                <a:latin typeface="Cambria Math" panose="02040503050406030204" pitchFamily="18" charset="0"/>
                              </a:rPr>
                              <m:t>, </m:t>
                            </m:r>
                            <m:r>
                              <a:rPr lang="en-US" sz="2600" i="1">
                                <a:latin typeface="Cambria Math" panose="02040503050406030204" pitchFamily="18" charset="0"/>
                              </a:rPr>
                              <m:t>𝑗</m:t>
                            </m:r>
                          </m:sub>
                        </m:sSub>
                      </m:e>
                    </m:nary>
                  </m:oMath>
                </a14:m>
                <a:r>
                  <a:rPr lang="en-US" sz="2600" dirty="0"/>
                  <a:t>  </a:t>
                </a:r>
              </a:p>
              <a:p>
                <a:pPr lvl="1"/>
                <a14:m>
                  <m:oMath xmlns:m="http://schemas.openxmlformats.org/officeDocument/2006/math">
                    <m:r>
                      <a:rPr lang="en-US" sz="2600" i="1">
                        <a:latin typeface="Cambria Math" panose="02040503050406030204" pitchFamily="18" charset="0"/>
                      </a:rPr>
                      <m:t>𝛿</m:t>
                    </m:r>
                    <m:d>
                      <m:dPr>
                        <m:ctrlPr>
                          <a:rPr lang="en-US" sz="2600" i="1">
                            <a:latin typeface="Cambria Math" panose="02040503050406030204" pitchFamily="18" charset="0"/>
                          </a:rPr>
                        </m:ctrlPr>
                      </m:dPr>
                      <m:e>
                        <m:sSub>
                          <m:sSubPr>
                            <m:ctrlPr>
                              <a:rPr lang="en-US" sz="2600" i="1">
                                <a:latin typeface="Cambria Math" panose="02040503050406030204" pitchFamily="18" charset="0"/>
                              </a:rPr>
                            </m:ctrlPr>
                          </m:sSubPr>
                          <m:e>
                            <m:r>
                              <a:rPr lang="en-US" sz="2600" i="1">
                                <a:latin typeface="Cambria Math" panose="02040503050406030204" pitchFamily="18" charset="0"/>
                              </a:rPr>
                              <m:t>𝑐</m:t>
                            </m:r>
                          </m:e>
                          <m:sub>
                            <m:r>
                              <a:rPr lang="en-US" sz="2600" i="1">
                                <a:latin typeface="Cambria Math" panose="02040503050406030204" pitchFamily="18" charset="0"/>
                              </a:rPr>
                              <m:t>𝑖</m:t>
                            </m:r>
                          </m:sub>
                        </m:sSub>
                        <m:r>
                          <a:rPr lang="en-US" sz="2600" i="1">
                            <a:latin typeface="Cambria Math" panose="02040503050406030204" pitchFamily="18" charset="0"/>
                          </a:rPr>
                          <m:t>,</m:t>
                        </m:r>
                        <m:sSub>
                          <m:sSubPr>
                            <m:ctrlPr>
                              <a:rPr lang="en-US" sz="2600" i="1">
                                <a:latin typeface="Cambria Math" panose="02040503050406030204" pitchFamily="18" charset="0"/>
                              </a:rPr>
                            </m:ctrlPr>
                          </m:sSubPr>
                          <m:e>
                            <m:r>
                              <a:rPr lang="en-US" sz="2600" i="1">
                                <a:latin typeface="Cambria Math" panose="02040503050406030204" pitchFamily="18" charset="0"/>
                              </a:rPr>
                              <m:t>𝑐</m:t>
                            </m:r>
                          </m:e>
                          <m:sub>
                            <m:r>
                              <a:rPr lang="en-US" sz="2600" i="1">
                                <a:latin typeface="Cambria Math" panose="02040503050406030204" pitchFamily="18" charset="0"/>
                              </a:rPr>
                              <m:t>𝑗</m:t>
                            </m:r>
                          </m:sub>
                        </m:sSub>
                      </m:e>
                    </m:d>
                  </m:oMath>
                </a14:m>
                <a:r>
                  <a:rPr lang="en-US" sz="2600" dirty="0"/>
                  <a:t>: 1 while vertex </a:t>
                </a:r>
                <a:r>
                  <a:rPr lang="en-US" sz="2600" i="1" dirty="0" err="1"/>
                  <a:t>i</a:t>
                </a:r>
                <a:r>
                  <a:rPr lang="en-US" sz="2600" dirty="0"/>
                  <a:t> and vertex </a:t>
                </a:r>
                <a:r>
                  <a:rPr lang="en-US" sz="2600" i="1" dirty="0"/>
                  <a:t>j </a:t>
                </a:r>
                <a:r>
                  <a:rPr lang="en-US" sz="2600" dirty="0"/>
                  <a:t>belong to the same cluster, 0 otherwise. </a:t>
                </a:r>
              </a:p>
              <a:p>
                <a:pPr lvl="1"/>
                <a14:m>
                  <m:oMath xmlns:m="http://schemas.openxmlformats.org/officeDocument/2006/math">
                    <m:nary>
                      <m:naryPr>
                        <m:chr m:val="∑"/>
                        <m:limLoc m:val="undOvr"/>
                        <m:subHide m:val="on"/>
                        <m:supHide m:val="on"/>
                        <m:ctrlPr>
                          <a:rPr lang="en-US" sz="2600" i="1">
                            <a:latin typeface="Cambria Math" panose="02040503050406030204" pitchFamily="18" charset="0"/>
                          </a:rPr>
                        </m:ctrlPr>
                      </m:naryPr>
                      <m:sub/>
                      <m:sup/>
                      <m:e>
                        <m:r>
                          <a:rPr lang="en-US" sz="2600" i="1">
                            <a:latin typeface="Cambria Math" panose="02040503050406030204" pitchFamily="18" charset="0"/>
                          </a:rPr>
                          <m:t>𝑖𝑛</m:t>
                        </m:r>
                      </m:e>
                    </m:nary>
                  </m:oMath>
                </a14:m>
                <a:r>
                  <a:rPr lang="en-US" sz="2600" dirty="0"/>
                  <a:t> : sum of weights of edges within cluster </a:t>
                </a:r>
                <a:r>
                  <a:rPr lang="en-US" sz="2600" i="1" dirty="0"/>
                  <a:t>c</a:t>
                </a:r>
                <a:endParaRPr lang="en-US" sz="2600" dirty="0"/>
              </a:p>
              <a:p>
                <a:pPr lvl="1"/>
                <a14:m>
                  <m:oMath xmlns:m="http://schemas.openxmlformats.org/officeDocument/2006/math">
                    <m:nary>
                      <m:naryPr>
                        <m:chr m:val="∑"/>
                        <m:limLoc m:val="undOvr"/>
                        <m:subHide m:val="on"/>
                        <m:supHide m:val="on"/>
                        <m:ctrlPr>
                          <a:rPr lang="en-US" sz="2600" i="1">
                            <a:latin typeface="Cambria Math" panose="02040503050406030204" pitchFamily="18" charset="0"/>
                          </a:rPr>
                        </m:ctrlPr>
                      </m:naryPr>
                      <m:sub/>
                      <m:sup/>
                      <m:e>
                        <m:r>
                          <a:rPr lang="en-US" sz="2600" i="1">
                            <a:latin typeface="Cambria Math" panose="02040503050406030204" pitchFamily="18" charset="0"/>
                          </a:rPr>
                          <m:t>𝑡𝑜𝑡</m:t>
                        </m:r>
                      </m:e>
                    </m:nary>
                  </m:oMath>
                </a14:m>
                <a:r>
                  <a:rPr lang="en-US" sz="2600" dirty="0"/>
                  <a:t> : sum of weights of edges of whole cluster </a:t>
                </a:r>
                <a:r>
                  <a:rPr lang="en-US" sz="2600" i="1" dirty="0"/>
                  <a:t>c</a:t>
                </a:r>
                <a:r>
                  <a:rPr lang="en-US" sz="2600" dirty="0"/>
                  <a:t>.</a:t>
                </a:r>
              </a:p>
              <a:p>
                <a:pPr marL="457200" lvl="1" indent="0">
                  <a:buNone/>
                </a:pPr>
                <a:endParaRPr lang="en-US" sz="2600" i="1" dirty="0"/>
              </a:p>
              <a:p>
                <a:pPr marL="0" lvl="0" indent="0">
                  <a:buNone/>
                </a:pPr>
                <a:r>
                  <a:rPr lang="en-US" sz="2600" dirty="0"/>
                  <a:t>	</a:t>
                </a:r>
                <a14:m>
                  <m:oMath xmlns:m="http://schemas.openxmlformats.org/officeDocument/2006/math">
                    <m:r>
                      <a:rPr lang="en-US" sz="2600" i="1">
                        <a:latin typeface="Cambria Math" panose="02040503050406030204" pitchFamily="18" charset="0"/>
                      </a:rPr>
                      <m:t>∆</m:t>
                    </m:r>
                    <m:r>
                      <a:rPr lang="en-US" sz="2600" i="1">
                        <a:latin typeface="Cambria Math" panose="02040503050406030204" pitchFamily="18" charset="0"/>
                      </a:rPr>
                      <m:t>𝑄</m:t>
                    </m:r>
                    <m:r>
                      <a:rPr lang="en-US" sz="2600" i="1">
                        <a:latin typeface="Cambria Math" panose="02040503050406030204" pitchFamily="18" charset="0"/>
                      </a:rPr>
                      <m:t>=</m:t>
                    </m:r>
                    <m:d>
                      <m:dPr>
                        <m:begChr m:val="["/>
                        <m:endChr m:val="]"/>
                        <m:ctrlPr>
                          <a:rPr lang="en-US" sz="2600" i="1">
                            <a:latin typeface="Cambria Math" panose="02040503050406030204" pitchFamily="18" charset="0"/>
                          </a:rPr>
                        </m:ctrlPr>
                      </m:dPr>
                      <m:e>
                        <m:f>
                          <m:fPr>
                            <m:ctrlPr>
                              <a:rPr lang="en-US" sz="2600" i="1">
                                <a:latin typeface="Cambria Math" panose="02040503050406030204" pitchFamily="18" charset="0"/>
                              </a:rPr>
                            </m:ctrlPr>
                          </m:fPr>
                          <m:num>
                            <m:nary>
                              <m:naryPr>
                                <m:chr m:val="∑"/>
                                <m:limLoc m:val="undOvr"/>
                                <m:subHide m:val="on"/>
                                <m:supHide m:val="on"/>
                                <m:ctrlPr>
                                  <a:rPr lang="en-US" sz="2600" i="1">
                                    <a:latin typeface="Cambria Math" panose="02040503050406030204" pitchFamily="18" charset="0"/>
                                  </a:rPr>
                                </m:ctrlPr>
                              </m:naryPr>
                              <m:sub/>
                              <m:sup/>
                              <m:e>
                                <m:r>
                                  <a:rPr lang="en-US" sz="2600" i="1">
                                    <a:latin typeface="Cambria Math" panose="02040503050406030204" pitchFamily="18" charset="0"/>
                                  </a:rPr>
                                  <m:t>𝑖𝑛</m:t>
                                </m:r>
                              </m:e>
                            </m:nary>
                            <m:r>
                              <a:rPr lang="en-US" sz="2600" i="1">
                                <a:latin typeface="Cambria Math" panose="02040503050406030204" pitchFamily="18" charset="0"/>
                              </a:rPr>
                              <m:t>+</m:t>
                            </m:r>
                            <m:sSub>
                              <m:sSubPr>
                                <m:ctrlPr>
                                  <a:rPr lang="en-US" sz="2600" i="1">
                                    <a:latin typeface="Cambria Math" panose="02040503050406030204" pitchFamily="18" charset="0"/>
                                  </a:rPr>
                                </m:ctrlPr>
                              </m:sSubPr>
                              <m:e>
                                <m:r>
                                  <a:rPr lang="en-US" sz="2600" i="1">
                                    <a:latin typeface="Cambria Math" panose="02040503050406030204" pitchFamily="18" charset="0"/>
                                  </a:rPr>
                                  <m:t>𝑘</m:t>
                                </m:r>
                              </m:e>
                              <m:sub>
                                <m:r>
                                  <a:rPr lang="en-US" sz="2600" i="1">
                                    <a:latin typeface="Cambria Math" panose="02040503050406030204" pitchFamily="18" charset="0"/>
                                  </a:rPr>
                                  <m:t>𝑖</m:t>
                                </m:r>
                                <m:r>
                                  <a:rPr lang="en-US" sz="2600" i="1">
                                    <a:latin typeface="Cambria Math" panose="02040503050406030204" pitchFamily="18" charset="0"/>
                                  </a:rPr>
                                  <m:t>, </m:t>
                                </m:r>
                                <m:r>
                                  <a:rPr lang="en-US" sz="2600" i="1">
                                    <a:latin typeface="Cambria Math" panose="02040503050406030204" pitchFamily="18" charset="0"/>
                                  </a:rPr>
                                  <m:t>𝑖𝑛</m:t>
                                </m:r>
                              </m:sub>
                            </m:sSub>
                          </m:num>
                          <m:den>
                            <m:r>
                              <a:rPr lang="en-US" sz="2600" i="1">
                                <a:latin typeface="Cambria Math" panose="02040503050406030204" pitchFamily="18" charset="0"/>
                              </a:rPr>
                              <m:t>2</m:t>
                            </m:r>
                            <m:r>
                              <a:rPr lang="en-US" sz="2600" i="1">
                                <a:latin typeface="Cambria Math" panose="02040503050406030204" pitchFamily="18" charset="0"/>
                              </a:rPr>
                              <m:t>𝑚</m:t>
                            </m:r>
                          </m:den>
                        </m:f>
                        <m:r>
                          <a:rPr lang="en-US" sz="2600" i="1">
                            <a:latin typeface="Cambria Math" panose="02040503050406030204" pitchFamily="18" charset="0"/>
                          </a:rPr>
                          <m:t>−</m:t>
                        </m:r>
                        <m:sSup>
                          <m:sSupPr>
                            <m:ctrlPr>
                              <a:rPr lang="en-US" sz="2600" i="1">
                                <a:latin typeface="Cambria Math" panose="02040503050406030204" pitchFamily="18" charset="0"/>
                              </a:rPr>
                            </m:ctrlPr>
                          </m:sSupPr>
                          <m:e>
                            <m:r>
                              <a:rPr lang="en-US" sz="2600" i="1">
                                <a:latin typeface="Cambria Math" panose="02040503050406030204" pitchFamily="18" charset="0"/>
                              </a:rPr>
                              <m:t>(</m:t>
                            </m:r>
                            <m:f>
                              <m:fPr>
                                <m:ctrlPr>
                                  <a:rPr lang="en-US" sz="2600" i="1">
                                    <a:latin typeface="Cambria Math" panose="02040503050406030204" pitchFamily="18" charset="0"/>
                                  </a:rPr>
                                </m:ctrlPr>
                              </m:fPr>
                              <m:num>
                                <m:nary>
                                  <m:naryPr>
                                    <m:chr m:val="∑"/>
                                    <m:limLoc m:val="undOvr"/>
                                    <m:subHide m:val="on"/>
                                    <m:supHide m:val="on"/>
                                    <m:ctrlPr>
                                      <a:rPr lang="en-US" sz="2600" i="1">
                                        <a:latin typeface="Cambria Math" panose="02040503050406030204" pitchFamily="18" charset="0"/>
                                      </a:rPr>
                                    </m:ctrlPr>
                                  </m:naryPr>
                                  <m:sub/>
                                  <m:sup/>
                                  <m:e>
                                    <m:r>
                                      <a:rPr lang="en-US" sz="2600" i="1">
                                        <a:latin typeface="Cambria Math" panose="02040503050406030204" pitchFamily="18" charset="0"/>
                                      </a:rPr>
                                      <m:t>𝑡𝑜𝑡</m:t>
                                    </m:r>
                                  </m:e>
                                </m:nary>
                                <m:r>
                                  <a:rPr lang="en-US" sz="2600" i="1">
                                    <a:latin typeface="Cambria Math" panose="02040503050406030204" pitchFamily="18" charset="0"/>
                                  </a:rPr>
                                  <m:t>+</m:t>
                                </m:r>
                                <m:sSub>
                                  <m:sSubPr>
                                    <m:ctrlPr>
                                      <a:rPr lang="en-US" sz="2600" i="1">
                                        <a:latin typeface="Cambria Math" panose="02040503050406030204" pitchFamily="18" charset="0"/>
                                      </a:rPr>
                                    </m:ctrlPr>
                                  </m:sSubPr>
                                  <m:e>
                                    <m:r>
                                      <a:rPr lang="en-US" sz="2600" i="1">
                                        <a:latin typeface="Cambria Math" panose="02040503050406030204" pitchFamily="18" charset="0"/>
                                      </a:rPr>
                                      <m:t>𝑘</m:t>
                                    </m:r>
                                  </m:e>
                                  <m:sub>
                                    <m:r>
                                      <a:rPr lang="en-US" sz="2600" i="1">
                                        <a:latin typeface="Cambria Math" panose="02040503050406030204" pitchFamily="18" charset="0"/>
                                      </a:rPr>
                                      <m:t>𝑖</m:t>
                                    </m:r>
                                  </m:sub>
                                </m:sSub>
                              </m:num>
                              <m:den>
                                <m:r>
                                  <a:rPr lang="en-US" sz="2600" i="1">
                                    <a:latin typeface="Cambria Math" panose="02040503050406030204" pitchFamily="18" charset="0"/>
                                  </a:rPr>
                                  <m:t>2</m:t>
                                </m:r>
                                <m:r>
                                  <a:rPr lang="en-US" sz="2600" i="1">
                                    <a:latin typeface="Cambria Math" panose="02040503050406030204" pitchFamily="18" charset="0"/>
                                  </a:rPr>
                                  <m:t>𝑚</m:t>
                                </m:r>
                              </m:den>
                            </m:f>
                            <m:r>
                              <a:rPr lang="en-US" sz="2600" i="1">
                                <a:latin typeface="Cambria Math" panose="02040503050406030204" pitchFamily="18" charset="0"/>
                              </a:rPr>
                              <m:t>)</m:t>
                            </m:r>
                          </m:e>
                          <m:sup>
                            <m:r>
                              <a:rPr lang="en-US" sz="2600" i="1">
                                <a:latin typeface="Cambria Math" panose="02040503050406030204" pitchFamily="18" charset="0"/>
                              </a:rPr>
                              <m:t>2</m:t>
                            </m:r>
                          </m:sup>
                        </m:sSup>
                      </m:e>
                    </m:d>
                    <m:r>
                      <a:rPr lang="en-US" sz="2600" i="1">
                        <a:latin typeface="Cambria Math" panose="02040503050406030204" pitchFamily="18" charset="0"/>
                      </a:rPr>
                      <m:t>−</m:t>
                    </m:r>
                    <m:d>
                      <m:dPr>
                        <m:begChr m:val="["/>
                        <m:endChr m:val="]"/>
                        <m:ctrlPr>
                          <a:rPr lang="en-US" sz="2600" i="1">
                            <a:latin typeface="Cambria Math" panose="02040503050406030204" pitchFamily="18" charset="0"/>
                          </a:rPr>
                        </m:ctrlPr>
                      </m:dPr>
                      <m:e>
                        <m:f>
                          <m:fPr>
                            <m:ctrlPr>
                              <a:rPr lang="en-US" sz="2600" i="1">
                                <a:latin typeface="Cambria Math" panose="02040503050406030204" pitchFamily="18" charset="0"/>
                              </a:rPr>
                            </m:ctrlPr>
                          </m:fPr>
                          <m:num>
                            <m:nary>
                              <m:naryPr>
                                <m:chr m:val="∑"/>
                                <m:limLoc m:val="undOvr"/>
                                <m:subHide m:val="on"/>
                                <m:supHide m:val="on"/>
                                <m:ctrlPr>
                                  <a:rPr lang="en-US" sz="2600" i="1">
                                    <a:latin typeface="Cambria Math" panose="02040503050406030204" pitchFamily="18" charset="0"/>
                                  </a:rPr>
                                </m:ctrlPr>
                              </m:naryPr>
                              <m:sub/>
                              <m:sup/>
                              <m:e>
                                <m:r>
                                  <a:rPr lang="en-US" sz="2600" i="1">
                                    <a:latin typeface="Cambria Math" panose="02040503050406030204" pitchFamily="18" charset="0"/>
                                  </a:rPr>
                                  <m:t>𝑖𝑛</m:t>
                                </m:r>
                              </m:e>
                            </m:nary>
                          </m:num>
                          <m:den>
                            <m:r>
                              <a:rPr lang="en-US" sz="2600" i="1">
                                <a:latin typeface="Cambria Math" panose="02040503050406030204" pitchFamily="18" charset="0"/>
                              </a:rPr>
                              <m:t>2</m:t>
                            </m:r>
                            <m:r>
                              <a:rPr lang="en-US" sz="2600" i="1">
                                <a:latin typeface="Cambria Math" panose="02040503050406030204" pitchFamily="18" charset="0"/>
                              </a:rPr>
                              <m:t>𝑚</m:t>
                            </m:r>
                          </m:den>
                        </m:f>
                        <m:r>
                          <a:rPr lang="en-US" sz="2600" i="1">
                            <a:latin typeface="Cambria Math" panose="02040503050406030204" pitchFamily="18" charset="0"/>
                          </a:rPr>
                          <m:t>−</m:t>
                        </m:r>
                        <m:sSup>
                          <m:sSupPr>
                            <m:ctrlPr>
                              <a:rPr lang="en-US" sz="2600" i="1">
                                <a:latin typeface="Cambria Math" panose="02040503050406030204" pitchFamily="18" charset="0"/>
                              </a:rPr>
                            </m:ctrlPr>
                          </m:sSupPr>
                          <m:e>
                            <m:d>
                              <m:dPr>
                                <m:ctrlPr>
                                  <a:rPr lang="en-US" sz="2600" i="1">
                                    <a:latin typeface="Cambria Math" panose="02040503050406030204" pitchFamily="18" charset="0"/>
                                  </a:rPr>
                                </m:ctrlPr>
                              </m:dPr>
                              <m:e>
                                <m:f>
                                  <m:fPr>
                                    <m:ctrlPr>
                                      <a:rPr lang="en-US" sz="2600" i="1">
                                        <a:latin typeface="Cambria Math" panose="02040503050406030204" pitchFamily="18" charset="0"/>
                                      </a:rPr>
                                    </m:ctrlPr>
                                  </m:fPr>
                                  <m:num>
                                    <m:nary>
                                      <m:naryPr>
                                        <m:chr m:val="∑"/>
                                        <m:limLoc m:val="undOvr"/>
                                        <m:subHide m:val="on"/>
                                        <m:supHide m:val="on"/>
                                        <m:ctrlPr>
                                          <a:rPr lang="en-US" sz="2600" i="1">
                                            <a:latin typeface="Cambria Math" panose="02040503050406030204" pitchFamily="18" charset="0"/>
                                          </a:rPr>
                                        </m:ctrlPr>
                                      </m:naryPr>
                                      <m:sub/>
                                      <m:sup/>
                                      <m:e>
                                        <m:r>
                                          <a:rPr lang="en-US" sz="2600" i="1">
                                            <a:latin typeface="Cambria Math" panose="02040503050406030204" pitchFamily="18" charset="0"/>
                                          </a:rPr>
                                          <m:t>𝑡𝑜𝑡</m:t>
                                        </m:r>
                                      </m:e>
                                    </m:nary>
                                  </m:num>
                                  <m:den>
                                    <m:r>
                                      <a:rPr lang="en-US" sz="2600" i="1">
                                        <a:latin typeface="Cambria Math" panose="02040503050406030204" pitchFamily="18" charset="0"/>
                                      </a:rPr>
                                      <m:t>2</m:t>
                                    </m:r>
                                    <m:r>
                                      <a:rPr lang="en-US" sz="2600" i="1">
                                        <a:latin typeface="Cambria Math" panose="02040503050406030204" pitchFamily="18" charset="0"/>
                                      </a:rPr>
                                      <m:t>𝑚</m:t>
                                    </m:r>
                                  </m:den>
                                </m:f>
                              </m:e>
                            </m:d>
                          </m:e>
                          <m:sup>
                            <m:r>
                              <a:rPr lang="en-US" sz="2600" i="1">
                                <a:latin typeface="Cambria Math" panose="02040503050406030204" pitchFamily="18" charset="0"/>
                              </a:rPr>
                              <m:t>2</m:t>
                            </m:r>
                          </m:sup>
                        </m:sSup>
                        <m:r>
                          <a:rPr lang="en-US" sz="2600" i="1">
                            <a:latin typeface="Cambria Math" panose="02040503050406030204" pitchFamily="18" charset="0"/>
                          </a:rPr>
                          <m:t>−</m:t>
                        </m:r>
                        <m:sSup>
                          <m:sSupPr>
                            <m:ctrlPr>
                              <a:rPr lang="en-US" sz="2600" i="1">
                                <a:latin typeface="Cambria Math" panose="02040503050406030204" pitchFamily="18" charset="0"/>
                              </a:rPr>
                            </m:ctrlPr>
                          </m:sSupPr>
                          <m:e>
                            <m:d>
                              <m:dPr>
                                <m:ctrlPr>
                                  <a:rPr lang="en-US" sz="2600" i="1">
                                    <a:latin typeface="Cambria Math" panose="02040503050406030204" pitchFamily="18" charset="0"/>
                                  </a:rPr>
                                </m:ctrlPr>
                              </m:dPr>
                              <m:e>
                                <m:f>
                                  <m:fPr>
                                    <m:ctrlPr>
                                      <a:rPr lang="en-US" sz="2600" i="1">
                                        <a:latin typeface="Cambria Math" panose="02040503050406030204" pitchFamily="18" charset="0"/>
                                      </a:rPr>
                                    </m:ctrlPr>
                                  </m:fPr>
                                  <m:num>
                                    <m:sSub>
                                      <m:sSubPr>
                                        <m:ctrlPr>
                                          <a:rPr lang="en-US" sz="2600" i="1">
                                            <a:latin typeface="Cambria Math" panose="02040503050406030204" pitchFamily="18" charset="0"/>
                                          </a:rPr>
                                        </m:ctrlPr>
                                      </m:sSubPr>
                                      <m:e>
                                        <m:r>
                                          <a:rPr lang="en-US" sz="2600" i="1">
                                            <a:latin typeface="Cambria Math" panose="02040503050406030204" pitchFamily="18" charset="0"/>
                                          </a:rPr>
                                          <m:t>𝑘</m:t>
                                        </m:r>
                                      </m:e>
                                      <m:sub>
                                        <m:r>
                                          <a:rPr lang="en-US" sz="2600" i="1">
                                            <a:latin typeface="Cambria Math" panose="02040503050406030204" pitchFamily="18" charset="0"/>
                                          </a:rPr>
                                          <m:t>𝑖</m:t>
                                        </m:r>
                                      </m:sub>
                                    </m:sSub>
                                  </m:num>
                                  <m:den>
                                    <m:r>
                                      <a:rPr lang="en-US" sz="2600" i="1">
                                        <a:latin typeface="Cambria Math" panose="02040503050406030204" pitchFamily="18" charset="0"/>
                                      </a:rPr>
                                      <m:t>2</m:t>
                                    </m:r>
                                    <m:r>
                                      <a:rPr lang="en-US" sz="2600" i="1">
                                        <a:latin typeface="Cambria Math" panose="02040503050406030204" pitchFamily="18" charset="0"/>
                                      </a:rPr>
                                      <m:t>𝑚</m:t>
                                    </m:r>
                                  </m:den>
                                </m:f>
                              </m:e>
                            </m:d>
                          </m:e>
                          <m:sup>
                            <m:r>
                              <a:rPr lang="en-US" sz="2600" i="1">
                                <a:latin typeface="Cambria Math" panose="02040503050406030204" pitchFamily="18" charset="0"/>
                              </a:rPr>
                              <m:t>2</m:t>
                            </m:r>
                          </m:sup>
                        </m:sSup>
                      </m:e>
                    </m:d>
                  </m:oMath>
                </a14:m>
                <a:endParaRPr lang="en-US" sz="26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86248" y="1600201"/>
                <a:ext cx="8000552" cy="4265761"/>
              </a:xfrm>
              <a:blipFill>
                <a:blip r:embed="rId3"/>
                <a:stretch>
                  <a:fillRect l="-1372" t="-3433"/>
                </a:stretch>
              </a:blipFill>
            </p:spPr>
            <p:txBody>
              <a:bodyPr/>
              <a:lstStyle/>
              <a:p>
                <a:r>
                  <a:rPr lang="en-US">
                    <a:noFill/>
                  </a:rPr>
                  <a:t> </a:t>
                </a:r>
              </a:p>
            </p:txBody>
          </p:sp>
        </mc:Fallback>
      </mc:AlternateContent>
    </p:spTree>
    <p:extLst>
      <p:ext uri="{BB962C8B-B14F-4D97-AF65-F5344CB8AC3E}">
        <p14:creationId xmlns:p14="http://schemas.microsoft.com/office/powerpoint/2010/main" val="388663502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a:t>Methodology: Architecture &amp; Layout</a:t>
            </a:r>
          </a:p>
        </p:txBody>
      </p:sp>
      <p:sp>
        <p:nvSpPr>
          <p:cNvPr id="3" name="Content Placeholder 2"/>
          <p:cNvSpPr>
            <a:spLocks noGrp="1"/>
          </p:cNvSpPr>
          <p:nvPr>
            <p:ph idx="1"/>
          </p:nvPr>
        </p:nvSpPr>
        <p:spPr/>
        <p:txBody>
          <a:bodyPr>
            <a:normAutofit/>
          </a:bodyPr>
          <a:lstStyle/>
          <a:p>
            <a:r>
              <a:rPr lang="en-US" sz="2400" dirty="0"/>
              <a:t>Architecture</a:t>
            </a:r>
          </a:p>
          <a:p>
            <a:endParaRPr lang="en-US" sz="2800" dirty="0"/>
          </a:p>
          <a:p>
            <a:endParaRPr lang="en-US" sz="2800" dirty="0"/>
          </a:p>
          <a:p>
            <a:endParaRPr lang="en-US" sz="2800" dirty="0"/>
          </a:p>
          <a:p>
            <a:endParaRPr lang="en-US" sz="2400" dirty="0"/>
          </a:p>
          <a:p>
            <a:r>
              <a:rPr lang="en-US" sz="2400" dirty="0"/>
              <a:t>Layout</a:t>
            </a:r>
          </a:p>
          <a:p>
            <a:pPr marL="457200" lvl="1" indent="0">
              <a:buNone/>
            </a:pPr>
            <a:r>
              <a:rPr lang="en-US" sz="2400" dirty="0"/>
              <a:t>Thirteen graph layouts (iGraph)</a:t>
            </a:r>
          </a:p>
          <a:p>
            <a:pPr marL="457200" lvl="1" indent="0">
              <a:buNone/>
            </a:pPr>
            <a:r>
              <a:rPr lang="en-US" sz="2400" dirty="0"/>
              <a:t>Real-time computation</a:t>
            </a:r>
          </a:p>
        </p:txBody>
      </p:sp>
      <p:pic>
        <p:nvPicPr>
          <p:cNvPr id="5" name="Picture 4"/>
          <p:cNvPicPr>
            <a:picLocks noChangeAspect="1"/>
          </p:cNvPicPr>
          <p:nvPr/>
        </p:nvPicPr>
        <p:blipFill>
          <a:blip r:embed="rId3"/>
          <a:stretch>
            <a:fillRect/>
          </a:stretch>
        </p:blipFill>
        <p:spPr>
          <a:xfrm>
            <a:off x="1761602" y="2168619"/>
            <a:ext cx="5849844" cy="1591550"/>
          </a:xfrm>
          <a:prstGeom prst="rect">
            <a:avLst/>
          </a:prstGeom>
        </p:spPr>
      </p:pic>
    </p:spTree>
    <p:extLst>
      <p:ext uri="{BB962C8B-B14F-4D97-AF65-F5344CB8AC3E}">
        <p14:creationId xmlns:p14="http://schemas.microsoft.com/office/powerpoint/2010/main" val="17740313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a:t>
            </a:r>
          </a:p>
        </p:txBody>
      </p:sp>
      <p:sp>
        <p:nvSpPr>
          <p:cNvPr id="4" name="Content Placeholder 3"/>
          <p:cNvSpPr>
            <a:spLocks noGrp="1"/>
          </p:cNvSpPr>
          <p:nvPr>
            <p:ph sz="half" idx="1"/>
          </p:nvPr>
        </p:nvSpPr>
        <p:spPr/>
        <p:txBody>
          <a:bodyPr/>
          <a:lstStyle/>
          <a:p>
            <a:r>
              <a:rPr lang="en-US" dirty="0"/>
              <a:t>Graph Analysis</a:t>
            </a:r>
          </a:p>
        </p:txBody>
      </p:sp>
      <p:sp>
        <p:nvSpPr>
          <p:cNvPr id="5" name="Content Placeholder 4"/>
          <p:cNvSpPr>
            <a:spLocks noGrp="1"/>
          </p:cNvSpPr>
          <p:nvPr>
            <p:ph sz="half" idx="2"/>
          </p:nvPr>
        </p:nvSpPr>
        <p:spPr/>
        <p:txBody>
          <a:bodyPr/>
          <a:lstStyle/>
          <a:p>
            <a:r>
              <a:rPr lang="en-US" dirty="0"/>
              <a:t>Graph Visualization</a:t>
            </a:r>
          </a:p>
        </p:txBody>
      </p:sp>
      <p:sp>
        <p:nvSpPr>
          <p:cNvPr id="3" name="TextBox 2"/>
          <p:cNvSpPr txBox="1"/>
          <p:nvPr/>
        </p:nvSpPr>
        <p:spPr>
          <a:xfrm>
            <a:off x="123567" y="5511114"/>
            <a:ext cx="4510217" cy="338554"/>
          </a:xfrm>
          <a:prstGeom prst="rect">
            <a:avLst/>
          </a:prstGeom>
          <a:noFill/>
        </p:spPr>
        <p:txBody>
          <a:bodyPr wrap="square" rtlCol="0">
            <a:spAutoFit/>
          </a:bodyPr>
          <a:lstStyle/>
          <a:p>
            <a:r>
              <a:rPr lang="en-US" sz="1600" dirty="0"/>
              <a:t>Transcriptional Network Enrichment Analysis </a:t>
            </a:r>
          </a:p>
        </p:txBody>
      </p:sp>
      <p:pic>
        <p:nvPicPr>
          <p:cNvPr id="6" name="Picture 5"/>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399458" y="2289685"/>
            <a:ext cx="3956958" cy="3221429"/>
          </a:xfrm>
          <a:prstGeom prst="rect">
            <a:avLst/>
          </a:prstGeom>
        </p:spPr>
      </p:pic>
      <p:pic>
        <p:nvPicPr>
          <p:cNvPr id="7" name="Picture 6"/>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4632307" y="2286931"/>
            <a:ext cx="4326905" cy="3224183"/>
          </a:xfrm>
          <a:prstGeom prst="rect">
            <a:avLst/>
          </a:prstGeom>
        </p:spPr>
      </p:pic>
      <p:sp>
        <p:nvSpPr>
          <p:cNvPr id="8" name="TextBox 7"/>
          <p:cNvSpPr txBox="1"/>
          <p:nvPr/>
        </p:nvSpPr>
        <p:spPr>
          <a:xfrm>
            <a:off x="5386389" y="5528070"/>
            <a:ext cx="2818739" cy="338554"/>
          </a:xfrm>
          <a:prstGeom prst="rect">
            <a:avLst/>
          </a:prstGeom>
          <a:noFill/>
        </p:spPr>
        <p:txBody>
          <a:bodyPr wrap="square" rtlCol="0">
            <a:spAutoFit/>
          </a:bodyPr>
          <a:lstStyle/>
          <a:p>
            <a:r>
              <a:rPr lang="en-US" sz="1600" dirty="0"/>
              <a:t>Social Network Visualization</a:t>
            </a:r>
          </a:p>
        </p:txBody>
      </p:sp>
    </p:spTree>
    <p:extLst>
      <p:ext uri="{BB962C8B-B14F-4D97-AF65-F5344CB8AC3E}">
        <p14:creationId xmlns:p14="http://schemas.microsoft.com/office/powerpoint/2010/main" val="252234309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Users\fz56\GResearch\Graduation\Proposal\Presentation\GraphVisualizationMethods2.png"/>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470025" y="0"/>
            <a:ext cx="6039908" cy="5935133"/>
          </a:xfrm>
          <a:prstGeom prst="rect">
            <a:avLst/>
          </a:prstGeom>
          <a:noFill/>
          <a:ln>
            <a:noFill/>
          </a:ln>
        </p:spPr>
      </p:pic>
    </p:spTree>
    <p:extLst>
      <p:ext uri="{BB962C8B-B14F-4D97-AF65-F5344CB8AC3E}">
        <p14:creationId xmlns:p14="http://schemas.microsoft.com/office/powerpoint/2010/main" val="322199735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a:t>Methodology: Hierarchy View and Graph View</a:t>
            </a:r>
          </a:p>
        </p:txBody>
      </p:sp>
      <p:sp>
        <p:nvSpPr>
          <p:cNvPr id="3" name="Content Placeholder 2"/>
          <p:cNvSpPr>
            <a:spLocks noGrp="1"/>
          </p:cNvSpPr>
          <p:nvPr>
            <p:ph idx="1"/>
          </p:nvPr>
        </p:nvSpPr>
        <p:spPr/>
        <p:txBody>
          <a:bodyPr>
            <a:normAutofit/>
          </a:bodyPr>
          <a:lstStyle/>
          <a:p>
            <a:r>
              <a:rPr lang="en-US" sz="2400" dirty="0"/>
              <a:t>Hierarchy View and Graph View</a:t>
            </a:r>
          </a:p>
          <a:p>
            <a:endParaRPr lang="en-US" sz="2400" dirty="0"/>
          </a:p>
        </p:txBody>
      </p:sp>
      <p:grpSp>
        <p:nvGrpSpPr>
          <p:cNvPr id="4" name="Group 3"/>
          <p:cNvGrpSpPr/>
          <p:nvPr/>
        </p:nvGrpSpPr>
        <p:grpSpPr>
          <a:xfrm>
            <a:off x="787485" y="2428466"/>
            <a:ext cx="4420696" cy="1660507"/>
            <a:chOff x="2704521" y="1632763"/>
            <a:chExt cx="2691371" cy="1053691"/>
          </a:xfrm>
        </p:grpSpPr>
        <p:sp>
          <p:nvSpPr>
            <p:cNvPr id="5" name="Flowchart: Connector 4"/>
            <p:cNvSpPr/>
            <p:nvPr/>
          </p:nvSpPr>
          <p:spPr>
            <a:xfrm>
              <a:off x="2985644" y="2469653"/>
              <a:ext cx="78154" cy="78153"/>
            </a:xfrm>
            <a:prstGeom prst="flowChartConnector">
              <a:avLst/>
            </a:prstGeom>
            <a:solidFill>
              <a:srgbClr val="0070C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lowchart: Connector 5"/>
            <p:cNvSpPr/>
            <p:nvPr/>
          </p:nvSpPr>
          <p:spPr>
            <a:xfrm>
              <a:off x="2773579" y="2469656"/>
              <a:ext cx="78154" cy="78153"/>
            </a:xfrm>
            <a:prstGeom prst="flowChartConnector">
              <a:avLst/>
            </a:prstGeom>
            <a:solidFill>
              <a:srgbClr val="0070C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Flowchart: Connector 6"/>
            <p:cNvSpPr/>
            <p:nvPr/>
          </p:nvSpPr>
          <p:spPr>
            <a:xfrm>
              <a:off x="3424875" y="2469653"/>
              <a:ext cx="78154" cy="78153"/>
            </a:xfrm>
            <a:prstGeom prst="flowChartConnector">
              <a:avLst/>
            </a:prstGeom>
            <a:solidFill>
              <a:srgbClr val="0070C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lowchart: Connector 7"/>
            <p:cNvSpPr/>
            <p:nvPr/>
          </p:nvSpPr>
          <p:spPr>
            <a:xfrm>
              <a:off x="3202796" y="2469654"/>
              <a:ext cx="78154" cy="78152"/>
            </a:xfrm>
            <a:prstGeom prst="flowChartConnector">
              <a:avLst/>
            </a:prstGeom>
            <a:solidFill>
              <a:srgbClr val="0070C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lowchart: Connector 8"/>
            <p:cNvSpPr/>
            <p:nvPr/>
          </p:nvSpPr>
          <p:spPr>
            <a:xfrm>
              <a:off x="3854639" y="2469652"/>
              <a:ext cx="78154" cy="78153"/>
            </a:xfrm>
            <a:prstGeom prst="flowChartConnector">
              <a:avLst/>
            </a:prstGeom>
            <a:solidFill>
              <a:srgbClr val="0070C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lowchart: Connector 9"/>
            <p:cNvSpPr/>
            <p:nvPr/>
          </p:nvSpPr>
          <p:spPr>
            <a:xfrm>
              <a:off x="3642887" y="2469652"/>
              <a:ext cx="78154" cy="78153"/>
            </a:xfrm>
            <a:prstGeom prst="flowChartConnector">
              <a:avLst/>
            </a:prstGeom>
            <a:solidFill>
              <a:srgbClr val="0070C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lowchart: Connector 10"/>
            <p:cNvSpPr/>
            <p:nvPr/>
          </p:nvSpPr>
          <p:spPr>
            <a:xfrm>
              <a:off x="4293623" y="2468545"/>
              <a:ext cx="78154" cy="78153"/>
            </a:xfrm>
            <a:prstGeom prst="flowChartConnector">
              <a:avLst/>
            </a:prstGeom>
            <a:solidFill>
              <a:srgbClr val="0070C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lowchart: Connector 11"/>
            <p:cNvSpPr/>
            <p:nvPr/>
          </p:nvSpPr>
          <p:spPr>
            <a:xfrm>
              <a:off x="4075937" y="2468546"/>
              <a:ext cx="78154" cy="78153"/>
            </a:xfrm>
            <a:prstGeom prst="flowChartConnector">
              <a:avLst/>
            </a:prstGeom>
            <a:solidFill>
              <a:srgbClr val="0070C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lowchart: Connector 12"/>
            <p:cNvSpPr/>
            <p:nvPr/>
          </p:nvSpPr>
          <p:spPr>
            <a:xfrm>
              <a:off x="4723535" y="2461382"/>
              <a:ext cx="78154" cy="78153"/>
            </a:xfrm>
            <a:prstGeom prst="flowChartConnector">
              <a:avLst/>
            </a:prstGeom>
            <a:solidFill>
              <a:srgbClr val="0070C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lowchart: Connector 13"/>
            <p:cNvSpPr/>
            <p:nvPr/>
          </p:nvSpPr>
          <p:spPr>
            <a:xfrm>
              <a:off x="4505154" y="2466951"/>
              <a:ext cx="78154" cy="78153"/>
            </a:xfrm>
            <a:prstGeom prst="flowChartConnector">
              <a:avLst/>
            </a:prstGeom>
            <a:solidFill>
              <a:srgbClr val="0070C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lowchart: Connector 14"/>
            <p:cNvSpPr/>
            <p:nvPr/>
          </p:nvSpPr>
          <p:spPr>
            <a:xfrm>
              <a:off x="5138543" y="2451433"/>
              <a:ext cx="78154" cy="78153"/>
            </a:xfrm>
            <a:prstGeom prst="flowChartConnector">
              <a:avLst/>
            </a:prstGeom>
            <a:solidFill>
              <a:srgbClr val="0070C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lowchart: Connector 15"/>
            <p:cNvSpPr/>
            <p:nvPr/>
          </p:nvSpPr>
          <p:spPr>
            <a:xfrm>
              <a:off x="4941221" y="2450113"/>
              <a:ext cx="78154" cy="78153"/>
            </a:xfrm>
            <a:prstGeom prst="flowChartConnector">
              <a:avLst/>
            </a:prstGeom>
            <a:solidFill>
              <a:srgbClr val="0070C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lowchart: Connector 16"/>
            <p:cNvSpPr/>
            <p:nvPr/>
          </p:nvSpPr>
          <p:spPr>
            <a:xfrm>
              <a:off x="2866446" y="2288677"/>
              <a:ext cx="78154" cy="78153"/>
            </a:xfrm>
            <a:prstGeom prst="flowChartConnector">
              <a:avLst/>
            </a:prstGeom>
            <a:solidFill>
              <a:srgbClr val="00B05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lowchart: Connector 17"/>
            <p:cNvSpPr/>
            <p:nvPr/>
          </p:nvSpPr>
          <p:spPr>
            <a:xfrm>
              <a:off x="3295663" y="2288675"/>
              <a:ext cx="78154" cy="78152"/>
            </a:xfrm>
            <a:prstGeom prst="flowChartConnector">
              <a:avLst/>
            </a:prstGeom>
            <a:solidFill>
              <a:srgbClr val="00B05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lowchart: Connector 18"/>
            <p:cNvSpPr/>
            <p:nvPr/>
          </p:nvSpPr>
          <p:spPr>
            <a:xfrm>
              <a:off x="3735754" y="2288673"/>
              <a:ext cx="78154" cy="78153"/>
            </a:xfrm>
            <a:prstGeom prst="flowChartConnector">
              <a:avLst/>
            </a:prstGeom>
            <a:solidFill>
              <a:srgbClr val="00B05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lowchart: Connector 19"/>
            <p:cNvSpPr/>
            <p:nvPr/>
          </p:nvSpPr>
          <p:spPr>
            <a:xfrm>
              <a:off x="4168804" y="2287567"/>
              <a:ext cx="78154" cy="78153"/>
            </a:xfrm>
            <a:prstGeom prst="flowChartConnector">
              <a:avLst/>
            </a:prstGeom>
            <a:solidFill>
              <a:srgbClr val="00B05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lowchart: Connector 20"/>
            <p:cNvSpPr/>
            <p:nvPr/>
          </p:nvSpPr>
          <p:spPr>
            <a:xfrm>
              <a:off x="4598021" y="2285972"/>
              <a:ext cx="78154" cy="78153"/>
            </a:xfrm>
            <a:prstGeom prst="flowChartConnector">
              <a:avLst/>
            </a:prstGeom>
            <a:solidFill>
              <a:srgbClr val="00B05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lowchart: Connector 21"/>
            <p:cNvSpPr/>
            <p:nvPr/>
          </p:nvSpPr>
          <p:spPr>
            <a:xfrm>
              <a:off x="5034088" y="2269134"/>
              <a:ext cx="78154" cy="78153"/>
            </a:xfrm>
            <a:prstGeom prst="flowChartConnector">
              <a:avLst/>
            </a:prstGeom>
            <a:solidFill>
              <a:srgbClr val="00B05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lowchart: Connector 22"/>
            <p:cNvSpPr/>
            <p:nvPr/>
          </p:nvSpPr>
          <p:spPr>
            <a:xfrm>
              <a:off x="3061707" y="2062461"/>
              <a:ext cx="78154" cy="78153"/>
            </a:xfrm>
            <a:prstGeom prst="flowChartConnector">
              <a:avLst/>
            </a:prstGeom>
            <a:solidFill>
              <a:srgbClr val="7030A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lowchart: Connector 23"/>
            <p:cNvSpPr/>
            <p:nvPr/>
          </p:nvSpPr>
          <p:spPr>
            <a:xfrm>
              <a:off x="3931015" y="2062457"/>
              <a:ext cx="78154" cy="78153"/>
            </a:xfrm>
            <a:prstGeom prst="flowChartConnector">
              <a:avLst/>
            </a:prstGeom>
            <a:solidFill>
              <a:srgbClr val="7030A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lowchart: Connector 24"/>
            <p:cNvSpPr/>
            <p:nvPr/>
          </p:nvSpPr>
          <p:spPr>
            <a:xfrm>
              <a:off x="4793282" y="2059756"/>
              <a:ext cx="78154" cy="78153"/>
            </a:xfrm>
            <a:prstGeom prst="flowChartConnector">
              <a:avLst/>
            </a:prstGeom>
            <a:solidFill>
              <a:srgbClr val="7030A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lowchart: Connector 25"/>
            <p:cNvSpPr/>
            <p:nvPr/>
          </p:nvSpPr>
          <p:spPr>
            <a:xfrm>
              <a:off x="3931015" y="1707656"/>
              <a:ext cx="78154" cy="78153"/>
            </a:xfrm>
            <a:prstGeom prst="flowChartConnector">
              <a:avLst/>
            </a:prstGeom>
            <a:solidFill>
              <a:srgbClr val="FF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Connector 26"/>
            <p:cNvCxnSpPr>
              <a:stCxn id="23" idx="7"/>
              <a:endCxn id="26" idx="2"/>
            </p:cNvCxnSpPr>
            <p:nvPr/>
          </p:nvCxnSpPr>
          <p:spPr>
            <a:xfrm flipV="1">
              <a:off x="3128416" y="1746733"/>
              <a:ext cx="802599" cy="32717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a:stCxn id="17" idx="0"/>
              <a:endCxn id="23" idx="3"/>
            </p:cNvCxnSpPr>
            <p:nvPr/>
          </p:nvCxnSpPr>
          <p:spPr>
            <a:xfrm flipV="1">
              <a:off x="2905523" y="2129169"/>
              <a:ext cx="167629" cy="159508"/>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a:stCxn id="23" idx="5"/>
              <a:endCxn id="18" idx="1"/>
            </p:cNvCxnSpPr>
            <p:nvPr/>
          </p:nvCxnSpPr>
          <p:spPr>
            <a:xfrm>
              <a:off x="3128416" y="2129169"/>
              <a:ext cx="178692" cy="17095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a:stCxn id="26" idx="4"/>
              <a:endCxn id="24" idx="0"/>
            </p:cNvCxnSpPr>
            <p:nvPr/>
          </p:nvCxnSpPr>
          <p:spPr>
            <a:xfrm>
              <a:off x="3970092" y="1785809"/>
              <a:ext cx="0" cy="276648"/>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a:stCxn id="26" idx="6"/>
              <a:endCxn id="25" idx="1"/>
            </p:cNvCxnSpPr>
            <p:nvPr/>
          </p:nvCxnSpPr>
          <p:spPr>
            <a:xfrm>
              <a:off x="4009169" y="1746733"/>
              <a:ext cx="795558" cy="324468"/>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a:stCxn id="6" idx="0"/>
              <a:endCxn id="17" idx="3"/>
            </p:cNvCxnSpPr>
            <p:nvPr/>
          </p:nvCxnSpPr>
          <p:spPr>
            <a:xfrm flipV="1">
              <a:off x="2812656" y="2355385"/>
              <a:ext cx="65235" cy="11427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a:stCxn id="17" idx="5"/>
              <a:endCxn id="5" idx="0"/>
            </p:cNvCxnSpPr>
            <p:nvPr/>
          </p:nvCxnSpPr>
          <p:spPr>
            <a:xfrm>
              <a:off x="2933155" y="2355385"/>
              <a:ext cx="91566" cy="114268"/>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a:stCxn id="8" idx="0"/>
              <a:endCxn id="18" idx="3"/>
            </p:cNvCxnSpPr>
            <p:nvPr/>
          </p:nvCxnSpPr>
          <p:spPr>
            <a:xfrm flipV="1">
              <a:off x="3241873" y="2355382"/>
              <a:ext cx="65235" cy="114272"/>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a:stCxn id="18" idx="5"/>
              <a:endCxn id="7" idx="1"/>
            </p:cNvCxnSpPr>
            <p:nvPr/>
          </p:nvCxnSpPr>
          <p:spPr>
            <a:xfrm>
              <a:off x="3362372" y="2355382"/>
              <a:ext cx="73948" cy="125716"/>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a:stCxn id="19" idx="3"/>
              <a:endCxn id="10" idx="0"/>
            </p:cNvCxnSpPr>
            <p:nvPr/>
          </p:nvCxnSpPr>
          <p:spPr>
            <a:xfrm flipH="1">
              <a:off x="3681964" y="2355381"/>
              <a:ext cx="65235" cy="11427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a:stCxn id="19" idx="5"/>
              <a:endCxn id="9" idx="0"/>
            </p:cNvCxnSpPr>
            <p:nvPr/>
          </p:nvCxnSpPr>
          <p:spPr>
            <a:xfrm>
              <a:off x="3802463" y="2355381"/>
              <a:ext cx="91253" cy="11427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a:stCxn id="19" idx="7"/>
              <a:endCxn id="24" idx="3"/>
            </p:cNvCxnSpPr>
            <p:nvPr/>
          </p:nvCxnSpPr>
          <p:spPr>
            <a:xfrm flipV="1">
              <a:off x="3802463" y="2129165"/>
              <a:ext cx="139997" cy="17095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a:stCxn id="24" idx="5"/>
              <a:endCxn id="20" idx="1"/>
            </p:cNvCxnSpPr>
            <p:nvPr/>
          </p:nvCxnSpPr>
          <p:spPr>
            <a:xfrm>
              <a:off x="3997724" y="2129165"/>
              <a:ext cx="182525" cy="169847"/>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a:stCxn id="20" idx="3"/>
              <a:endCxn id="12" idx="0"/>
            </p:cNvCxnSpPr>
            <p:nvPr/>
          </p:nvCxnSpPr>
          <p:spPr>
            <a:xfrm flipH="1">
              <a:off x="4115014" y="2354275"/>
              <a:ext cx="65235" cy="11427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a:stCxn id="20" idx="5"/>
              <a:endCxn id="11" idx="0"/>
            </p:cNvCxnSpPr>
            <p:nvPr/>
          </p:nvCxnSpPr>
          <p:spPr>
            <a:xfrm>
              <a:off x="4235513" y="2354275"/>
              <a:ext cx="97187" cy="11427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a:stCxn id="25" idx="3"/>
              <a:endCxn id="21" idx="7"/>
            </p:cNvCxnSpPr>
            <p:nvPr/>
          </p:nvCxnSpPr>
          <p:spPr>
            <a:xfrm flipH="1">
              <a:off x="4664730" y="2126464"/>
              <a:ext cx="139997" cy="17095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a:stCxn id="25" idx="5"/>
              <a:endCxn id="22" idx="1"/>
            </p:cNvCxnSpPr>
            <p:nvPr/>
          </p:nvCxnSpPr>
          <p:spPr>
            <a:xfrm>
              <a:off x="4859991" y="2126464"/>
              <a:ext cx="185542" cy="154115"/>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a:stCxn id="21" idx="3"/>
              <a:endCxn id="14" idx="0"/>
            </p:cNvCxnSpPr>
            <p:nvPr/>
          </p:nvCxnSpPr>
          <p:spPr>
            <a:xfrm flipH="1">
              <a:off x="4544231" y="2352680"/>
              <a:ext cx="65235" cy="11427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a:stCxn id="21" idx="5"/>
              <a:endCxn id="13" idx="0"/>
            </p:cNvCxnSpPr>
            <p:nvPr/>
          </p:nvCxnSpPr>
          <p:spPr>
            <a:xfrm>
              <a:off x="4664730" y="2352680"/>
              <a:ext cx="97882" cy="108702"/>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a:stCxn id="22" idx="3"/>
              <a:endCxn id="16" idx="0"/>
            </p:cNvCxnSpPr>
            <p:nvPr/>
          </p:nvCxnSpPr>
          <p:spPr>
            <a:xfrm flipH="1">
              <a:off x="4980298" y="2335842"/>
              <a:ext cx="65235" cy="11427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a:stCxn id="22" idx="5"/>
              <a:endCxn id="15" idx="0"/>
            </p:cNvCxnSpPr>
            <p:nvPr/>
          </p:nvCxnSpPr>
          <p:spPr>
            <a:xfrm>
              <a:off x="5100797" y="2335842"/>
              <a:ext cx="76823" cy="11559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2704521" y="2542436"/>
              <a:ext cx="161925" cy="135684"/>
            </a:xfrm>
            <a:prstGeom prst="rect">
              <a:avLst/>
            </a:prstGeom>
            <a:noFill/>
          </p:spPr>
          <p:txBody>
            <a:bodyPr wrap="square" rtlCol="0">
              <a:spAutoFit/>
            </a:bodyPr>
            <a:lstStyle/>
            <a:p>
              <a:r>
                <a:rPr lang="en-US" sz="1000" dirty="0"/>
                <a:t>1</a:t>
              </a:r>
            </a:p>
          </p:txBody>
        </p:sp>
        <p:sp>
          <p:nvSpPr>
            <p:cNvPr id="49" name="TextBox 48"/>
            <p:cNvSpPr txBox="1"/>
            <p:nvPr/>
          </p:nvSpPr>
          <p:spPr>
            <a:xfrm>
              <a:off x="2920791" y="2545104"/>
              <a:ext cx="161925" cy="135684"/>
            </a:xfrm>
            <a:prstGeom prst="rect">
              <a:avLst/>
            </a:prstGeom>
            <a:noFill/>
          </p:spPr>
          <p:txBody>
            <a:bodyPr wrap="square" rtlCol="0">
              <a:spAutoFit/>
            </a:bodyPr>
            <a:lstStyle/>
            <a:p>
              <a:r>
                <a:rPr lang="en-US" sz="1000" dirty="0"/>
                <a:t>2</a:t>
              </a:r>
            </a:p>
          </p:txBody>
        </p:sp>
        <p:sp>
          <p:nvSpPr>
            <p:cNvPr id="50" name="TextBox 49"/>
            <p:cNvSpPr txBox="1"/>
            <p:nvPr/>
          </p:nvSpPr>
          <p:spPr>
            <a:xfrm>
              <a:off x="3133721" y="2550714"/>
              <a:ext cx="161925" cy="135684"/>
            </a:xfrm>
            <a:prstGeom prst="rect">
              <a:avLst/>
            </a:prstGeom>
            <a:noFill/>
          </p:spPr>
          <p:txBody>
            <a:bodyPr wrap="square" rtlCol="0">
              <a:spAutoFit/>
            </a:bodyPr>
            <a:lstStyle/>
            <a:p>
              <a:r>
                <a:rPr lang="en-US" sz="1000" dirty="0"/>
                <a:t>3</a:t>
              </a:r>
            </a:p>
          </p:txBody>
        </p:sp>
        <p:sp>
          <p:nvSpPr>
            <p:cNvPr id="51" name="TextBox 50"/>
            <p:cNvSpPr txBox="1"/>
            <p:nvPr/>
          </p:nvSpPr>
          <p:spPr>
            <a:xfrm>
              <a:off x="3372981" y="2546698"/>
              <a:ext cx="161925" cy="135684"/>
            </a:xfrm>
            <a:prstGeom prst="rect">
              <a:avLst/>
            </a:prstGeom>
            <a:noFill/>
          </p:spPr>
          <p:txBody>
            <a:bodyPr wrap="square" rtlCol="0">
              <a:spAutoFit/>
            </a:bodyPr>
            <a:lstStyle/>
            <a:p>
              <a:r>
                <a:rPr lang="en-US" sz="1000" dirty="0"/>
                <a:t>4</a:t>
              </a:r>
            </a:p>
          </p:txBody>
        </p:sp>
        <p:sp>
          <p:nvSpPr>
            <p:cNvPr id="52" name="TextBox 51"/>
            <p:cNvSpPr txBox="1"/>
            <p:nvPr/>
          </p:nvSpPr>
          <p:spPr>
            <a:xfrm>
              <a:off x="3581231" y="2550714"/>
              <a:ext cx="161925" cy="135684"/>
            </a:xfrm>
            <a:prstGeom prst="rect">
              <a:avLst/>
            </a:prstGeom>
            <a:noFill/>
          </p:spPr>
          <p:txBody>
            <a:bodyPr wrap="square" rtlCol="0">
              <a:spAutoFit/>
            </a:bodyPr>
            <a:lstStyle/>
            <a:p>
              <a:r>
                <a:rPr lang="en-US" sz="1000" dirty="0"/>
                <a:t>5</a:t>
              </a:r>
            </a:p>
          </p:txBody>
        </p:sp>
        <p:sp>
          <p:nvSpPr>
            <p:cNvPr id="53" name="TextBox 52"/>
            <p:cNvSpPr txBox="1"/>
            <p:nvPr/>
          </p:nvSpPr>
          <p:spPr>
            <a:xfrm>
              <a:off x="3808998" y="2542436"/>
              <a:ext cx="161925" cy="135684"/>
            </a:xfrm>
            <a:prstGeom prst="rect">
              <a:avLst/>
            </a:prstGeom>
            <a:noFill/>
          </p:spPr>
          <p:txBody>
            <a:bodyPr wrap="square" rtlCol="0">
              <a:spAutoFit/>
            </a:bodyPr>
            <a:lstStyle/>
            <a:p>
              <a:r>
                <a:rPr lang="en-US" sz="1000" dirty="0"/>
                <a:t>6</a:t>
              </a:r>
            </a:p>
          </p:txBody>
        </p:sp>
        <p:sp>
          <p:nvSpPr>
            <p:cNvPr id="54" name="TextBox 53"/>
            <p:cNvSpPr txBox="1"/>
            <p:nvPr/>
          </p:nvSpPr>
          <p:spPr>
            <a:xfrm>
              <a:off x="4004019" y="2550770"/>
              <a:ext cx="161925" cy="135684"/>
            </a:xfrm>
            <a:prstGeom prst="rect">
              <a:avLst/>
            </a:prstGeom>
            <a:noFill/>
          </p:spPr>
          <p:txBody>
            <a:bodyPr wrap="square" rtlCol="0">
              <a:spAutoFit/>
            </a:bodyPr>
            <a:lstStyle/>
            <a:p>
              <a:r>
                <a:rPr lang="en-US" sz="1000" dirty="0"/>
                <a:t>7</a:t>
              </a:r>
            </a:p>
          </p:txBody>
        </p:sp>
        <p:sp>
          <p:nvSpPr>
            <p:cNvPr id="55" name="TextBox 54"/>
            <p:cNvSpPr txBox="1"/>
            <p:nvPr/>
          </p:nvSpPr>
          <p:spPr>
            <a:xfrm>
              <a:off x="4245023" y="2550714"/>
              <a:ext cx="161925" cy="135684"/>
            </a:xfrm>
            <a:prstGeom prst="rect">
              <a:avLst/>
            </a:prstGeom>
            <a:noFill/>
          </p:spPr>
          <p:txBody>
            <a:bodyPr wrap="square" rtlCol="0">
              <a:spAutoFit/>
            </a:bodyPr>
            <a:lstStyle/>
            <a:p>
              <a:r>
                <a:rPr lang="en-US" sz="1000" dirty="0"/>
                <a:t>8</a:t>
              </a:r>
            </a:p>
          </p:txBody>
        </p:sp>
        <p:sp>
          <p:nvSpPr>
            <p:cNvPr id="56" name="TextBox 55"/>
            <p:cNvSpPr txBox="1"/>
            <p:nvPr/>
          </p:nvSpPr>
          <p:spPr>
            <a:xfrm>
              <a:off x="4440036" y="2537673"/>
              <a:ext cx="161925" cy="135684"/>
            </a:xfrm>
            <a:prstGeom prst="rect">
              <a:avLst/>
            </a:prstGeom>
            <a:noFill/>
          </p:spPr>
          <p:txBody>
            <a:bodyPr wrap="square" rtlCol="0">
              <a:spAutoFit/>
            </a:bodyPr>
            <a:lstStyle/>
            <a:p>
              <a:r>
                <a:rPr lang="en-US" sz="1000" dirty="0"/>
                <a:t>9</a:t>
              </a:r>
            </a:p>
          </p:txBody>
        </p:sp>
        <p:sp>
          <p:nvSpPr>
            <p:cNvPr id="57" name="TextBox 56"/>
            <p:cNvSpPr txBox="1"/>
            <p:nvPr/>
          </p:nvSpPr>
          <p:spPr>
            <a:xfrm>
              <a:off x="4674799" y="2534255"/>
              <a:ext cx="266422" cy="135684"/>
            </a:xfrm>
            <a:prstGeom prst="rect">
              <a:avLst/>
            </a:prstGeom>
            <a:noFill/>
          </p:spPr>
          <p:txBody>
            <a:bodyPr wrap="square" rtlCol="0">
              <a:spAutoFit/>
            </a:bodyPr>
            <a:lstStyle/>
            <a:p>
              <a:r>
                <a:rPr lang="en-US" sz="1000" dirty="0"/>
                <a:t>10</a:t>
              </a:r>
            </a:p>
          </p:txBody>
        </p:sp>
        <p:sp>
          <p:nvSpPr>
            <p:cNvPr id="58" name="TextBox 57"/>
            <p:cNvSpPr txBox="1"/>
            <p:nvPr/>
          </p:nvSpPr>
          <p:spPr>
            <a:xfrm>
              <a:off x="4881108" y="2545952"/>
              <a:ext cx="263614" cy="135684"/>
            </a:xfrm>
            <a:prstGeom prst="rect">
              <a:avLst/>
            </a:prstGeom>
            <a:noFill/>
          </p:spPr>
          <p:txBody>
            <a:bodyPr wrap="square" rtlCol="0">
              <a:spAutoFit/>
            </a:bodyPr>
            <a:lstStyle/>
            <a:p>
              <a:r>
                <a:rPr lang="en-US" sz="1000" dirty="0"/>
                <a:t>11</a:t>
              </a:r>
            </a:p>
          </p:txBody>
        </p:sp>
        <p:sp>
          <p:nvSpPr>
            <p:cNvPr id="59" name="TextBox 58"/>
            <p:cNvSpPr txBox="1"/>
            <p:nvPr/>
          </p:nvSpPr>
          <p:spPr>
            <a:xfrm>
              <a:off x="5110866" y="2542436"/>
              <a:ext cx="285026" cy="135684"/>
            </a:xfrm>
            <a:prstGeom prst="rect">
              <a:avLst/>
            </a:prstGeom>
            <a:noFill/>
          </p:spPr>
          <p:txBody>
            <a:bodyPr wrap="square" rtlCol="0">
              <a:spAutoFit/>
            </a:bodyPr>
            <a:lstStyle/>
            <a:p>
              <a:r>
                <a:rPr lang="en-US" sz="1000" dirty="0"/>
                <a:t>12</a:t>
              </a:r>
            </a:p>
          </p:txBody>
        </p:sp>
        <p:sp>
          <p:nvSpPr>
            <p:cNvPr id="60" name="TextBox 59"/>
            <p:cNvSpPr txBox="1"/>
            <p:nvPr/>
          </p:nvSpPr>
          <p:spPr>
            <a:xfrm>
              <a:off x="2906856" y="2232224"/>
              <a:ext cx="293735" cy="135684"/>
            </a:xfrm>
            <a:prstGeom prst="rect">
              <a:avLst/>
            </a:prstGeom>
            <a:noFill/>
          </p:spPr>
          <p:txBody>
            <a:bodyPr wrap="square" rtlCol="0">
              <a:spAutoFit/>
            </a:bodyPr>
            <a:lstStyle/>
            <a:p>
              <a:r>
                <a:rPr lang="en-US" sz="1000" dirty="0"/>
                <a:t>13</a:t>
              </a:r>
            </a:p>
          </p:txBody>
        </p:sp>
        <p:sp>
          <p:nvSpPr>
            <p:cNvPr id="61" name="TextBox 60"/>
            <p:cNvSpPr txBox="1"/>
            <p:nvPr/>
          </p:nvSpPr>
          <p:spPr>
            <a:xfrm>
              <a:off x="3338238" y="2240928"/>
              <a:ext cx="270436" cy="135684"/>
            </a:xfrm>
            <a:prstGeom prst="rect">
              <a:avLst/>
            </a:prstGeom>
            <a:noFill/>
          </p:spPr>
          <p:txBody>
            <a:bodyPr wrap="square" rtlCol="0">
              <a:spAutoFit/>
            </a:bodyPr>
            <a:lstStyle/>
            <a:p>
              <a:r>
                <a:rPr lang="en-US" sz="1000" dirty="0"/>
                <a:t>14</a:t>
              </a:r>
            </a:p>
          </p:txBody>
        </p:sp>
        <p:sp>
          <p:nvSpPr>
            <p:cNvPr id="62" name="TextBox 61"/>
            <p:cNvSpPr txBox="1"/>
            <p:nvPr/>
          </p:nvSpPr>
          <p:spPr>
            <a:xfrm>
              <a:off x="3772022" y="2243125"/>
              <a:ext cx="259572" cy="135684"/>
            </a:xfrm>
            <a:prstGeom prst="rect">
              <a:avLst/>
            </a:prstGeom>
            <a:noFill/>
          </p:spPr>
          <p:txBody>
            <a:bodyPr wrap="square" rtlCol="0">
              <a:spAutoFit/>
            </a:bodyPr>
            <a:lstStyle/>
            <a:p>
              <a:r>
                <a:rPr lang="en-US" sz="1000" dirty="0"/>
                <a:t>15</a:t>
              </a:r>
            </a:p>
          </p:txBody>
        </p:sp>
        <p:sp>
          <p:nvSpPr>
            <p:cNvPr id="63" name="TextBox 62"/>
            <p:cNvSpPr txBox="1"/>
            <p:nvPr/>
          </p:nvSpPr>
          <p:spPr>
            <a:xfrm>
              <a:off x="4213967" y="2232224"/>
              <a:ext cx="265029" cy="135684"/>
            </a:xfrm>
            <a:prstGeom prst="rect">
              <a:avLst/>
            </a:prstGeom>
            <a:noFill/>
          </p:spPr>
          <p:txBody>
            <a:bodyPr wrap="square" rtlCol="0">
              <a:spAutoFit/>
            </a:bodyPr>
            <a:lstStyle/>
            <a:p>
              <a:r>
                <a:rPr lang="en-US" sz="1000" dirty="0"/>
                <a:t>16</a:t>
              </a:r>
            </a:p>
          </p:txBody>
        </p:sp>
        <p:sp>
          <p:nvSpPr>
            <p:cNvPr id="64" name="TextBox 63"/>
            <p:cNvSpPr txBox="1"/>
            <p:nvPr/>
          </p:nvSpPr>
          <p:spPr>
            <a:xfrm>
              <a:off x="5093565" y="2216538"/>
              <a:ext cx="271277" cy="135684"/>
            </a:xfrm>
            <a:prstGeom prst="rect">
              <a:avLst/>
            </a:prstGeom>
            <a:noFill/>
          </p:spPr>
          <p:txBody>
            <a:bodyPr wrap="square" rtlCol="0">
              <a:spAutoFit/>
            </a:bodyPr>
            <a:lstStyle/>
            <a:p>
              <a:r>
                <a:rPr lang="en-US" sz="1000" dirty="0"/>
                <a:t>18</a:t>
              </a:r>
            </a:p>
          </p:txBody>
        </p:sp>
        <p:sp>
          <p:nvSpPr>
            <p:cNvPr id="65" name="TextBox 64"/>
            <p:cNvSpPr txBox="1"/>
            <p:nvPr/>
          </p:nvSpPr>
          <p:spPr>
            <a:xfrm>
              <a:off x="3129430" y="2010222"/>
              <a:ext cx="274952" cy="135684"/>
            </a:xfrm>
            <a:prstGeom prst="rect">
              <a:avLst/>
            </a:prstGeom>
            <a:noFill/>
          </p:spPr>
          <p:txBody>
            <a:bodyPr wrap="square" rtlCol="0">
              <a:spAutoFit/>
            </a:bodyPr>
            <a:lstStyle/>
            <a:p>
              <a:r>
                <a:rPr lang="en-US" sz="1000" dirty="0"/>
                <a:t>19</a:t>
              </a:r>
            </a:p>
          </p:txBody>
        </p:sp>
        <p:sp>
          <p:nvSpPr>
            <p:cNvPr id="66" name="TextBox 65"/>
            <p:cNvSpPr txBox="1"/>
            <p:nvPr/>
          </p:nvSpPr>
          <p:spPr>
            <a:xfrm>
              <a:off x="3990650" y="2017945"/>
              <a:ext cx="273585" cy="135684"/>
            </a:xfrm>
            <a:prstGeom prst="rect">
              <a:avLst/>
            </a:prstGeom>
            <a:noFill/>
          </p:spPr>
          <p:txBody>
            <a:bodyPr wrap="square" rtlCol="0">
              <a:spAutoFit/>
            </a:bodyPr>
            <a:lstStyle/>
            <a:p>
              <a:r>
                <a:rPr lang="en-US" sz="1000" dirty="0"/>
                <a:t>20</a:t>
              </a:r>
            </a:p>
          </p:txBody>
        </p:sp>
        <p:sp>
          <p:nvSpPr>
            <p:cNvPr id="67" name="TextBox 66"/>
            <p:cNvSpPr txBox="1"/>
            <p:nvPr/>
          </p:nvSpPr>
          <p:spPr>
            <a:xfrm>
              <a:off x="4838063" y="2008051"/>
              <a:ext cx="262734" cy="135684"/>
            </a:xfrm>
            <a:prstGeom prst="rect">
              <a:avLst/>
            </a:prstGeom>
            <a:noFill/>
          </p:spPr>
          <p:txBody>
            <a:bodyPr wrap="square" rtlCol="0">
              <a:spAutoFit/>
            </a:bodyPr>
            <a:lstStyle/>
            <a:p>
              <a:r>
                <a:rPr lang="en-US" sz="1000" dirty="0"/>
                <a:t>21</a:t>
              </a:r>
            </a:p>
          </p:txBody>
        </p:sp>
        <p:sp>
          <p:nvSpPr>
            <p:cNvPr id="68" name="TextBox 67"/>
            <p:cNvSpPr txBox="1"/>
            <p:nvPr/>
          </p:nvSpPr>
          <p:spPr>
            <a:xfrm>
              <a:off x="4018324" y="1632763"/>
              <a:ext cx="274582" cy="135684"/>
            </a:xfrm>
            <a:prstGeom prst="rect">
              <a:avLst/>
            </a:prstGeom>
            <a:noFill/>
          </p:spPr>
          <p:txBody>
            <a:bodyPr wrap="square" rtlCol="0">
              <a:spAutoFit/>
            </a:bodyPr>
            <a:lstStyle/>
            <a:p>
              <a:r>
                <a:rPr lang="en-US" sz="1000" dirty="0"/>
                <a:t>22</a:t>
              </a:r>
            </a:p>
          </p:txBody>
        </p:sp>
        <p:sp>
          <p:nvSpPr>
            <p:cNvPr id="69" name="TextBox 68"/>
            <p:cNvSpPr txBox="1"/>
            <p:nvPr/>
          </p:nvSpPr>
          <p:spPr>
            <a:xfrm>
              <a:off x="4640031" y="2226618"/>
              <a:ext cx="265029" cy="135684"/>
            </a:xfrm>
            <a:prstGeom prst="rect">
              <a:avLst/>
            </a:prstGeom>
            <a:noFill/>
          </p:spPr>
          <p:txBody>
            <a:bodyPr wrap="square" rtlCol="0">
              <a:spAutoFit/>
            </a:bodyPr>
            <a:lstStyle/>
            <a:p>
              <a:r>
                <a:rPr lang="en-US" sz="1000" dirty="0"/>
                <a:t>17</a:t>
              </a:r>
            </a:p>
          </p:txBody>
        </p:sp>
      </p:grpSp>
      <p:grpSp>
        <p:nvGrpSpPr>
          <p:cNvPr id="90" name="Group 89"/>
          <p:cNvGrpSpPr/>
          <p:nvPr/>
        </p:nvGrpSpPr>
        <p:grpSpPr>
          <a:xfrm>
            <a:off x="5932025" y="2426777"/>
            <a:ext cx="1690669" cy="1209921"/>
            <a:chOff x="6526402" y="4040310"/>
            <a:chExt cx="1171984" cy="860172"/>
          </a:xfrm>
        </p:grpSpPr>
        <p:sp>
          <p:nvSpPr>
            <p:cNvPr id="70" name="Flowchart: Connector 69"/>
            <p:cNvSpPr/>
            <p:nvPr/>
          </p:nvSpPr>
          <p:spPr>
            <a:xfrm>
              <a:off x="7229933" y="4190344"/>
              <a:ext cx="115792" cy="128369"/>
            </a:xfrm>
            <a:prstGeom prst="flowChartConnector">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Flowchart: Connector 70"/>
            <p:cNvSpPr/>
            <p:nvPr/>
          </p:nvSpPr>
          <p:spPr>
            <a:xfrm>
              <a:off x="6616619" y="4230076"/>
              <a:ext cx="182880" cy="192253"/>
            </a:xfrm>
            <a:prstGeom prst="flowChartConnector">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Flowchart: Connector 71"/>
            <p:cNvSpPr/>
            <p:nvPr/>
          </p:nvSpPr>
          <p:spPr>
            <a:xfrm>
              <a:off x="7359615" y="4479194"/>
              <a:ext cx="115792" cy="128369"/>
            </a:xfrm>
            <a:prstGeom prst="flowChartConnector">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TextBox 72"/>
            <p:cNvSpPr txBox="1"/>
            <p:nvPr/>
          </p:nvSpPr>
          <p:spPr>
            <a:xfrm>
              <a:off x="6570583" y="4042775"/>
              <a:ext cx="274952" cy="175046"/>
            </a:xfrm>
            <a:prstGeom prst="rect">
              <a:avLst/>
            </a:prstGeom>
            <a:noFill/>
          </p:spPr>
          <p:txBody>
            <a:bodyPr wrap="square" rtlCol="0">
              <a:spAutoFit/>
            </a:bodyPr>
            <a:lstStyle/>
            <a:p>
              <a:r>
                <a:rPr lang="en-US" sz="1000" dirty="0"/>
                <a:t>19</a:t>
              </a:r>
            </a:p>
          </p:txBody>
        </p:sp>
        <p:sp>
          <p:nvSpPr>
            <p:cNvPr id="74" name="TextBox 73"/>
            <p:cNvSpPr txBox="1"/>
            <p:nvPr/>
          </p:nvSpPr>
          <p:spPr>
            <a:xfrm>
              <a:off x="7216228" y="4040310"/>
              <a:ext cx="274952" cy="175046"/>
            </a:xfrm>
            <a:prstGeom prst="rect">
              <a:avLst/>
            </a:prstGeom>
            <a:noFill/>
          </p:spPr>
          <p:txBody>
            <a:bodyPr wrap="square" rtlCol="0">
              <a:spAutoFit/>
            </a:bodyPr>
            <a:lstStyle/>
            <a:p>
              <a:r>
                <a:rPr lang="en-US" sz="1000" dirty="0"/>
                <a:t>15</a:t>
              </a:r>
            </a:p>
          </p:txBody>
        </p:sp>
        <p:cxnSp>
          <p:nvCxnSpPr>
            <p:cNvPr id="75" name="Straight Connector 74"/>
            <p:cNvCxnSpPr>
              <a:stCxn id="71" idx="6"/>
              <a:endCxn id="70" idx="2"/>
            </p:cNvCxnSpPr>
            <p:nvPr/>
          </p:nvCxnSpPr>
          <p:spPr>
            <a:xfrm flipV="1">
              <a:off x="6799499" y="4254529"/>
              <a:ext cx="430434" cy="71674"/>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a:stCxn id="71" idx="4"/>
              <a:endCxn id="82" idx="0"/>
            </p:cNvCxnSpPr>
            <p:nvPr/>
          </p:nvCxnSpPr>
          <p:spPr>
            <a:xfrm>
              <a:off x="6708059" y="4422329"/>
              <a:ext cx="100955" cy="32621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a:stCxn id="70" idx="3"/>
              <a:endCxn id="82" idx="7"/>
            </p:cNvCxnSpPr>
            <p:nvPr/>
          </p:nvCxnSpPr>
          <p:spPr>
            <a:xfrm flipH="1">
              <a:off x="6849953" y="4299914"/>
              <a:ext cx="396937" cy="467424"/>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a:stCxn id="70" idx="5"/>
              <a:endCxn id="72" idx="0"/>
            </p:cNvCxnSpPr>
            <p:nvPr/>
          </p:nvCxnSpPr>
          <p:spPr>
            <a:xfrm>
              <a:off x="7328768" y="4299914"/>
              <a:ext cx="88743" cy="17928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a:stCxn id="72" idx="4"/>
              <a:endCxn id="83" idx="7"/>
            </p:cNvCxnSpPr>
            <p:nvPr/>
          </p:nvCxnSpPr>
          <p:spPr>
            <a:xfrm flipH="1">
              <a:off x="7300103" y="4607563"/>
              <a:ext cx="117408" cy="163055"/>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80" name="TextBox 79"/>
            <p:cNvSpPr txBox="1"/>
            <p:nvPr/>
          </p:nvSpPr>
          <p:spPr>
            <a:xfrm>
              <a:off x="7435707" y="4446131"/>
              <a:ext cx="262679" cy="175046"/>
            </a:xfrm>
            <a:prstGeom prst="rect">
              <a:avLst/>
            </a:prstGeom>
            <a:noFill/>
          </p:spPr>
          <p:txBody>
            <a:bodyPr wrap="square" rtlCol="0">
              <a:spAutoFit/>
            </a:bodyPr>
            <a:lstStyle/>
            <a:p>
              <a:r>
                <a:rPr lang="en-US" sz="1000" dirty="0"/>
                <a:t>16</a:t>
              </a:r>
            </a:p>
          </p:txBody>
        </p:sp>
        <p:sp>
          <p:nvSpPr>
            <p:cNvPr id="82" name="Flowchart: Connector 81"/>
            <p:cNvSpPr/>
            <p:nvPr/>
          </p:nvSpPr>
          <p:spPr>
            <a:xfrm>
              <a:off x="6751118" y="4748539"/>
              <a:ext cx="115792" cy="128369"/>
            </a:xfrm>
            <a:prstGeom prst="flowChartConnector">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Flowchart: Connector 82"/>
            <p:cNvSpPr/>
            <p:nvPr/>
          </p:nvSpPr>
          <p:spPr>
            <a:xfrm>
              <a:off x="7201268" y="4751819"/>
              <a:ext cx="115792" cy="128369"/>
            </a:xfrm>
            <a:prstGeom prst="flowChartConnector">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4" name="Straight Connector 83"/>
            <p:cNvCxnSpPr>
              <a:stCxn id="82" idx="6"/>
              <a:endCxn id="83" idx="2"/>
            </p:cNvCxnSpPr>
            <p:nvPr/>
          </p:nvCxnSpPr>
          <p:spPr>
            <a:xfrm>
              <a:off x="6866910" y="4812724"/>
              <a:ext cx="334358" cy="328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85" name="TextBox 84"/>
            <p:cNvSpPr txBox="1"/>
            <p:nvPr/>
          </p:nvSpPr>
          <p:spPr>
            <a:xfrm>
              <a:off x="6526402" y="4722974"/>
              <a:ext cx="274952" cy="175046"/>
            </a:xfrm>
            <a:prstGeom prst="rect">
              <a:avLst/>
            </a:prstGeom>
            <a:noFill/>
          </p:spPr>
          <p:txBody>
            <a:bodyPr wrap="square" rtlCol="0">
              <a:spAutoFit/>
            </a:bodyPr>
            <a:lstStyle/>
            <a:p>
              <a:r>
                <a:rPr lang="en-US" sz="1000" dirty="0"/>
                <a:t>17</a:t>
              </a:r>
            </a:p>
          </p:txBody>
        </p:sp>
        <p:sp>
          <p:nvSpPr>
            <p:cNvPr id="86" name="TextBox 85"/>
            <p:cNvSpPr txBox="1"/>
            <p:nvPr/>
          </p:nvSpPr>
          <p:spPr>
            <a:xfrm>
              <a:off x="7265028" y="4725436"/>
              <a:ext cx="274952" cy="175046"/>
            </a:xfrm>
            <a:prstGeom prst="rect">
              <a:avLst/>
            </a:prstGeom>
            <a:noFill/>
          </p:spPr>
          <p:txBody>
            <a:bodyPr wrap="square" rtlCol="0">
              <a:spAutoFit/>
            </a:bodyPr>
            <a:lstStyle/>
            <a:p>
              <a:r>
                <a:rPr lang="en-US" sz="1000" dirty="0"/>
                <a:t>18</a:t>
              </a:r>
            </a:p>
          </p:txBody>
        </p:sp>
      </p:grpSp>
      <p:sp>
        <p:nvSpPr>
          <p:cNvPr id="87" name="Oval 86"/>
          <p:cNvSpPr/>
          <p:nvPr/>
        </p:nvSpPr>
        <p:spPr>
          <a:xfrm>
            <a:off x="6859999" y="2445852"/>
            <a:ext cx="704474" cy="836354"/>
          </a:xfrm>
          <a:prstGeom prst="ellipse">
            <a:avLst/>
          </a:prstGeom>
          <a:solidFill>
            <a:schemeClr val="accent1">
              <a:lumMod val="75000"/>
              <a:alpha val="23922"/>
            </a:schemeClr>
          </a:solidFill>
          <a:ln>
            <a:solidFill>
              <a:srgbClr val="0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p:cNvSpPr/>
          <p:nvPr/>
        </p:nvSpPr>
        <p:spPr>
          <a:xfrm>
            <a:off x="5917801" y="3279700"/>
            <a:ext cx="1405984" cy="463359"/>
          </a:xfrm>
          <a:prstGeom prst="ellipse">
            <a:avLst/>
          </a:prstGeom>
          <a:solidFill>
            <a:schemeClr val="accent1">
              <a:lumMod val="75000"/>
              <a:alpha val="23922"/>
            </a:schemeClr>
          </a:solidFill>
          <a:ln>
            <a:solidFill>
              <a:srgbClr val="0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TextBox 90"/>
          <p:cNvSpPr txBox="1"/>
          <p:nvPr/>
        </p:nvSpPr>
        <p:spPr>
          <a:xfrm>
            <a:off x="6343261" y="3784267"/>
            <a:ext cx="1434492" cy="246221"/>
          </a:xfrm>
          <a:prstGeom prst="rect">
            <a:avLst/>
          </a:prstGeom>
          <a:noFill/>
        </p:spPr>
        <p:txBody>
          <a:bodyPr wrap="square" rtlCol="0">
            <a:spAutoFit/>
          </a:bodyPr>
          <a:lstStyle/>
          <a:p>
            <a:r>
              <a:rPr lang="en-US" sz="1000" dirty="0"/>
              <a:t>Expanded cluster 21</a:t>
            </a:r>
          </a:p>
        </p:txBody>
      </p:sp>
      <p:sp>
        <p:nvSpPr>
          <p:cNvPr id="92" name="TextBox 91"/>
          <p:cNvSpPr txBox="1"/>
          <p:nvPr/>
        </p:nvSpPr>
        <p:spPr>
          <a:xfrm>
            <a:off x="6715981" y="2195483"/>
            <a:ext cx="1434492" cy="246221"/>
          </a:xfrm>
          <a:prstGeom prst="rect">
            <a:avLst/>
          </a:prstGeom>
          <a:noFill/>
        </p:spPr>
        <p:txBody>
          <a:bodyPr wrap="square" rtlCol="0">
            <a:spAutoFit/>
          </a:bodyPr>
          <a:lstStyle/>
          <a:p>
            <a:r>
              <a:rPr lang="en-US" sz="1000" dirty="0"/>
              <a:t>Expanded cluster 20</a:t>
            </a:r>
          </a:p>
        </p:txBody>
      </p:sp>
      <p:sp>
        <p:nvSpPr>
          <p:cNvPr id="93" name="TextBox 92"/>
          <p:cNvSpPr txBox="1"/>
          <p:nvPr/>
        </p:nvSpPr>
        <p:spPr>
          <a:xfrm>
            <a:off x="2007496" y="4109968"/>
            <a:ext cx="1903092" cy="369332"/>
          </a:xfrm>
          <a:prstGeom prst="rect">
            <a:avLst/>
          </a:prstGeom>
          <a:noFill/>
        </p:spPr>
        <p:txBody>
          <a:bodyPr wrap="square" rtlCol="0">
            <a:spAutoFit/>
          </a:bodyPr>
          <a:lstStyle/>
          <a:p>
            <a:r>
              <a:rPr lang="en-US" dirty="0"/>
              <a:t>Hierarchy View</a:t>
            </a:r>
          </a:p>
        </p:txBody>
      </p:sp>
      <p:sp>
        <p:nvSpPr>
          <p:cNvPr id="94" name="TextBox 93"/>
          <p:cNvSpPr txBox="1"/>
          <p:nvPr/>
        </p:nvSpPr>
        <p:spPr>
          <a:xfrm>
            <a:off x="6217425" y="4046800"/>
            <a:ext cx="1605555" cy="369332"/>
          </a:xfrm>
          <a:prstGeom prst="rect">
            <a:avLst/>
          </a:prstGeom>
          <a:noFill/>
        </p:spPr>
        <p:txBody>
          <a:bodyPr wrap="square" rtlCol="0">
            <a:spAutoFit/>
          </a:bodyPr>
          <a:lstStyle/>
          <a:p>
            <a:r>
              <a:rPr lang="en-US" dirty="0"/>
              <a:t>Graph View</a:t>
            </a:r>
          </a:p>
        </p:txBody>
      </p:sp>
    </p:spTree>
    <p:extLst>
      <p:ext uri="{BB962C8B-B14F-4D97-AF65-F5344CB8AC3E}">
        <p14:creationId xmlns:p14="http://schemas.microsoft.com/office/powerpoint/2010/main" val="424329067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Methodology: Expansion Mode</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355092499"/>
              </p:ext>
            </p:extLst>
          </p:nvPr>
        </p:nvGraphicFramePr>
        <p:xfrm>
          <a:off x="685800" y="1600200"/>
          <a:ext cx="8001000" cy="39512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60098303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Methodology: Hierarchy Exploration</a:t>
            </a:r>
          </a:p>
        </p:txBody>
      </p:sp>
      <p:sp>
        <p:nvSpPr>
          <p:cNvPr id="3" name="Content Placeholder 2"/>
          <p:cNvSpPr>
            <a:spLocks noGrp="1"/>
          </p:cNvSpPr>
          <p:nvPr>
            <p:ph idx="1"/>
          </p:nvPr>
        </p:nvSpPr>
        <p:spPr/>
        <p:txBody>
          <a:bodyPr>
            <a:normAutofit fontScale="85000" lnSpcReduction="20000"/>
          </a:bodyPr>
          <a:lstStyle/>
          <a:p>
            <a:r>
              <a:rPr lang="en-US" sz="2400" dirty="0"/>
              <a:t>Hierarchy Layers Selection</a:t>
            </a:r>
          </a:p>
          <a:p>
            <a:endParaRPr lang="en-US" sz="2400" dirty="0"/>
          </a:p>
          <a:p>
            <a:endParaRPr lang="en-US" sz="2400" dirty="0"/>
          </a:p>
          <a:p>
            <a:endParaRPr lang="en-US" sz="2400" dirty="0"/>
          </a:p>
          <a:p>
            <a:endParaRPr lang="en-US" sz="2400" dirty="0"/>
          </a:p>
          <a:p>
            <a:endParaRPr lang="en-US" sz="2400" dirty="0"/>
          </a:p>
          <a:p>
            <a:endParaRPr lang="en-US" sz="2400" dirty="0"/>
          </a:p>
          <a:p>
            <a:endParaRPr lang="en-US" sz="2200" dirty="0"/>
          </a:p>
          <a:p>
            <a:r>
              <a:rPr lang="en-US" sz="2200" dirty="0"/>
              <a:t>If one hierarchy has depth </a:t>
            </a:r>
            <a:r>
              <a:rPr lang="en-US" sz="2200" i="1" dirty="0"/>
              <a:t>h</a:t>
            </a:r>
            <a:r>
              <a:rPr lang="en-US" sz="2200" dirty="0"/>
              <a:t>, and the initial hierarchy has </a:t>
            </a:r>
            <a:r>
              <a:rPr lang="en-US" sz="2200" i="1" dirty="0"/>
              <a:t>s</a:t>
            </a:r>
            <a:r>
              <a:rPr lang="en-US" sz="2200" dirty="0"/>
              <a:t> layers, then the initial hierarchy is  </a:t>
            </a:r>
            <a:r>
              <a:rPr lang="en-US" sz="2200" i="1" dirty="0"/>
              <a:t>{</a:t>
            </a:r>
            <a:r>
              <a:rPr lang="en-US" sz="2200" i="1" dirty="0" err="1"/>
              <a:t>Ti</a:t>
            </a:r>
            <a:r>
              <a:rPr lang="en-US" sz="2200" i="1" dirty="0"/>
              <a:t>, h-s +1 &lt; </a:t>
            </a:r>
            <a:r>
              <a:rPr lang="en-US" sz="2200" i="1" dirty="0" err="1"/>
              <a:t>i</a:t>
            </a:r>
            <a:r>
              <a:rPr lang="en-US" sz="2200" i="1" dirty="0"/>
              <a:t> &lt;=h}</a:t>
            </a:r>
            <a:r>
              <a:rPr lang="en-US" sz="2200" dirty="0"/>
              <a:t> which provides informative context for users to explore the graph hierarchy.</a:t>
            </a:r>
          </a:p>
          <a:p>
            <a:r>
              <a:rPr lang="en-US" sz="2200" dirty="0"/>
              <a:t>The several top levels in the hierarchy will consistently exist with expanding clusters.</a:t>
            </a:r>
          </a:p>
        </p:txBody>
      </p:sp>
      <p:grpSp>
        <p:nvGrpSpPr>
          <p:cNvPr id="38" name="Group 37"/>
          <p:cNvGrpSpPr/>
          <p:nvPr/>
        </p:nvGrpSpPr>
        <p:grpSpPr>
          <a:xfrm>
            <a:off x="1387165" y="2040416"/>
            <a:ext cx="4724111" cy="1892786"/>
            <a:chOff x="1959455" y="3803819"/>
            <a:chExt cx="3830123" cy="1360879"/>
          </a:xfrm>
        </p:grpSpPr>
        <p:sp>
          <p:nvSpPr>
            <p:cNvPr id="4" name="Isosceles Triangle 3"/>
            <p:cNvSpPr/>
            <p:nvPr/>
          </p:nvSpPr>
          <p:spPr>
            <a:xfrm>
              <a:off x="1959455" y="3838261"/>
              <a:ext cx="3354808" cy="1323036"/>
            </a:xfrm>
            <a:prstGeom prst="triangle">
              <a:avLst/>
            </a:prstGeom>
            <a:solidFill>
              <a:srgbClr val="5B9BD5">
                <a:alpha val="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lowchart: Connector 4"/>
            <p:cNvSpPr/>
            <p:nvPr/>
          </p:nvSpPr>
          <p:spPr>
            <a:xfrm>
              <a:off x="3593965" y="3803819"/>
              <a:ext cx="78154" cy="78153"/>
            </a:xfrm>
            <a:prstGeom prst="flowChartConnector">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lowchart: Connector 5"/>
            <p:cNvSpPr/>
            <p:nvPr/>
          </p:nvSpPr>
          <p:spPr>
            <a:xfrm>
              <a:off x="3189336" y="4236314"/>
              <a:ext cx="78154" cy="78153"/>
            </a:xfrm>
            <a:prstGeom prst="flowChartConnector">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lowchart: Connector 6"/>
            <p:cNvSpPr/>
            <p:nvPr/>
          </p:nvSpPr>
          <p:spPr>
            <a:xfrm>
              <a:off x="4022583" y="4229820"/>
              <a:ext cx="78154" cy="78153"/>
            </a:xfrm>
            <a:prstGeom prst="flowChartConnector">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lowchart: Connector 7"/>
            <p:cNvSpPr/>
            <p:nvPr/>
          </p:nvSpPr>
          <p:spPr>
            <a:xfrm>
              <a:off x="2904608" y="4522569"/>
              <a:ext cx="78154" cy="78153"/>
            </a:xfrm>
            <a:prstGeom prst="flowChartConnector">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lowchart: Connector 8"/>
            <p:cNvSpPr/>
            <p:nvPr/>
          </p:nvSpPr>
          <p:spPr>
            <a:xfrm>
              <a:off x="3320735" y="4511303"/>
              <a:ext cx="78154" cy="78153"/>
            </a:xfrm>
            <a:prstGeom prst="flowChartConnector">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lowchart: Connector 9"/>
            <p:cNvSpPr/>
            <p:nvPr/>
          </p:nvSpPr>
          <p:spPr>
            <a:xfrm>
              <a:off x="3866513" y="4506752"/>
              <a:ext cx="78154" cy="78153"/>
            </a:xfrm>
            <a:prstGeom prst="flowChartConnector">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lowchart: Connector 10"/>
            <p:cNvSpPr/>
            <p:nvPr/>
          </p:nvSpPr>
          <p:spPr>
            <a:xfrm>
              <a:off x="4285799" y="4506752"/>
              <a:ext cx="78154" cy="78153"/>
            </a:xfrm>
            <a:prstGeom prst="flowChartConnector">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p:cNvCxnSpPr>
              <a:stCxn id="5" idx="3"/>
              <a:endCxn id="6" idx="7"/>
            </p:cNvCxnSpPr>
            <p:nvPr/>
          </p:nvCxnSpPr>
          <p:spPr>
            <a:xfrm flipH="1">
              <a:off x="3256045" y="3870527"/>
              <a:ext cx="349365" cy="3772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a:stCxn id="6" idx="3"/>
              <a:endCxn id="8" idx="7"/>
            </p:cNvCxnSpPr>
            <p:nvPr/>
          </p:nvCxnSpPr>
          <p:spPr>
            <a:xfrm flipH="1">
              <a:off x="2971317" y="4303022"/>
              <a:ext cx="229464" cy="23099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a:stCxn id="6" idx="5"/>
              <a:endCxn id="9" idx="0"/>
            </p:cNvCxnSpPr>
            <p:nvPr/>
          </p:nvCxnSpPr>
          <p:spPr>
            <a:xfrm>
              <a:off x="3256045" y="4303022"/>
              <a:ext cx="103767" cy="20828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a:stCxn id="5" idx="5"/>
              <a:endCxn id="7" idx="1"/>
            </p:cNvCxnSpPr>
            <p:nvPr/>
          </p:nvCxnSpPr>
          <p:spPr>
            <a:xfrm>
              <a:off x="3660674" y="3870527"/>
              <a:ext cx="373354" cy="3707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a:stCxn id="7" idx="3"/>
              <a:endCxn id="10" idx="7"/>
            </p:cNvCxnSpPr>
            <p:nvPr/>
          </p:nvCxnSpPr>
          <p:spPr>
            <a:xfrm flipH="1">
              <a:off x="3933222" y="4296528"/>
              <a:ext cx="100806" cy="22166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a:stCxn id="7" idx="5"/>
              <a:endCxn id="11" idx="1"/>
            </p:cNvCxnSpPr>
            <p:nvPr/>
          </p:nvCxnSpPr>
          <p:spPr>
            <a:xfrm>
              <a:off x="4089292" y="4296528"/>
              <a:ext cx="207952" cy="22166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3450873" y="3948680"/>
              <a:ext cx="349250" cy="369332"/>
            </a:xfrm>
            <a:prstGeom prst="rect">
              <a:avLst/>
            </a:prstGeom>
            <a:noFill/>
          </p:spPr>
          <p:txBody>
            <a:bodyPr wrap="square" rtlCol="0">
              <a:spAutoFit/>
            </a:bodyPr>
            <a:lstStyle/>
            <a:p>
              <a:r>
                <a:rPr lang="en-US" dirty="0"/>
                <a:t>…</a:t>
              </a:r>
            </a:p>
          </p:txBody>
        </p:sp>
        <p:sp>
          <p:nvSpPr>
            <p:cNvPr id="19" name="TextBox 18"/>
            <p:cNvSpPr txBox="1"/>
            <p:nvPr/>
          </p:nvSpPr>
          <p:spPr>
            <a:xfrm rot="5400000">
              <a:off x="3644281" y="3803340"/>
              <a:ext cx="220642" cy="2031325"/>
            </a:xfrm>
            <a:prstGeom prst="rect">
              <a:avLst/>
            </a:prstGeom>
            <a:noFill/>
          </p:spPr>
          <p:txBody>
            <a:bodyPr wrap="square" rtlCol="0">
              <a:spAutoFit/>
            </a:bodyPr>
            <a:lstStyle/>
            <a:p>
              <a:r>
                <a:rPr lang="en-US" sz="1400" b="1" dirty="0"/>
                <a:t>.</a:t>
              </a:r>
            </a:p>
            <a:p>
              <a:r>
                <a:rPr lang="en-US" sz="1400" b="1" dirty="0"/>
                <a:t>.</a:t>
              </a:r>
            </a:p>
            <a:p>
              <a:r>
                <a:rPr lang="en-US" sz="1400" b="1" dirty="0"/>
                <a:t>.</a:t>
              </a:r>
            </a:p>
            <a:p>
              <a:r>
                <a:rPr lang="en-US" sz="1400" b="1" dirty="0"/>
                <a:t>.</a:t>
              </a:r>
            </a:p>
            <a:p>
              <a:r>
                <a:rPr lang="en-US" sz="1400" b="1" dirty="0"/>
                <a:t>.</a:t>
              </a:r>
            </a:p>
            <a:p>
              <a:r>
                <a:rPr lang="en-US" sz="1400" b="1" dirty="0"/>
                <a:t>.</a:t>
              </a:r>
            </a:p>
            <a:p>
              <a:r>
                <a:rPr lang="en-US" sz="1400" b="1" dirty="0"/>
                <a:t>.</a:t>
              </a:r>
            </a:p>
            <a:p>
              <a:r>
                <a:rPr lang="en-US" sz="1400" b="1" dirty="0"/>
                <a:t>.</a:t>
              </a:r>
            </a:p>
            <a:p>
              <a:r>
                <a:rPr lang="en-US" sz="1400" b="1" dirty="0"/>
                <a:t>.</a:t>
              </a:r>
            </a:p>
          </p:txBody>
        </p:sp>
        <p:sp>
          <p:nvSpPr>
            <p:cNvPr id="20" name="TextBox 19"/>
            <p:cNvSpPr txBox="1"/>
            <p:nvPr/>
          </p:nvSpPr>
          <p:spPr>
            <a:xfrm>
              <a:off x="3458076" y="4274402"/>
              <a:ext cx="349250" cy="369332"/>
            </a:xfrm>
            <a:prstGeom prst="rect">
              <a:avLst/>
            </a:prstGeom>
            <a:noFill/>
          </p:spPr>
          <p:txBody>
            <a:bodyPr wrap="square" rtlCol="0">
              <a:spAutoFit/>
            </a:bodyPr>
            <a:lstStyle/>
            <a:p>
              <a:r>
                <a:rPr lang="en-US" dirty="0"/>
                <a:t>…</a:t>
              </a:r>
            </a:p>
          </p:txBody>
        </p:sp>
        <p:sp>
          <p:nvSpPr>
            <p:cNvPr id="21" name="Flowchart: Connector 20"/>
            <p:cNvSpPr/>
            <p:nvPr/>
          </p:nvSpPr>
          <p:spPr>
            <a:xfrm>
              <a:off x="2739552" y="5083146"/>
              <a:ext cx="78154" cy="78153"/>
            </a:xfrm>
            <a:prstGeom prst="flowChartConnector">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lowchart: Connector 21"/>
            <p:cNvSpPr/>
            <p:nvPr/>
          </p:nvSpPr>
          <p:spPr>
            <a:xfrm>
              <a:off x="2954847" y="5083145"/>
              <a:ext cx="78154" cy="78153"/>
            </a:xfrm>
            <a:prstGeom prst="flowChartConnector">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lowchart: Connector 22"/>
            <p:cNvSpPr/>
            <p:nvPr/>
          </p:nvSpPr>
          <p:spPr>
            <a:xfrm>
              <a:off x="3590959" y="5083144"/>
              <a:ext cx="78154" cy="78153"/>
            </a:xfrm>
            <a:prstGeom prst="flowChartConnector">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lowchart: Connector 23"/>
            <p:cNvSpPr/>
            <p:nvPr/>
          </p:nvSpPr>
          <p:spPr>
            <a:xfrm>
              <a:off x="3807326" y="5083143"/>
              <a:ext cx="78154" cy="78153"/>
            </a:xfrm>
            <a:prstGeom prst="flowChartConnector">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lowchart: Connector 24"/>
            <p:cNvSpPr/>
            <p:nvPr/>
          </p:nvSpPr>
          <p:spPr>
            <a:xfrm>
              <a:off x="3168339" y="5086545"/>
              <a:ext cx="78154" cy="78153"/>
            </a:xfrm>
            <a:prstGeom prst="flowChartConnector">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lowchart: Connector 25"/>
            <p:cNvSpPr/>
            <p:nvPr/>
          </p:nvSpPr>
          <p:spPr>
            <a:xfrm>
              <a:off x="3379649" y="5083144"/>
              <a:ext cx="78154" cy="78153"/>
            </a:xfrm>
            <a:prstGeom prst="flowChartConnector">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lowchart: Connector 26"/>
            <p:cNvSpPr/>
            <p:nvPr/>
          </p:nvSpPr>
          <p:spPr>
            <a:xfrm>
              <a:off x="3979559" y="5076019"/>
              <a:ext cx="78154" cy="78153"/>
            </a:xfrm>
            <a:prstGeom prst="flowChartConnector">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lowchart: Connector 27"/>
            <p:cNvSpPr/>
            <p:nvPr/>
          </p:nvSpPr>
          <p:spPr>
            <a:xfrm>
              <a:off x="4194854" y="5076018"/>
              <a:ext cx="78154" cy="78153"/>
            </a:xfrm>
            <a:prstGeom prst="flowChartConnector">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lowchart: Connector 28"/>
            <p:cNvSpPr/>
            <p:nvPr/>
          </p:nvSpPr>
          <p:spPr>
            <a:xfrm>
              <a:off x="4830966" y="5076017"/>
              <a:ext cx="78154" cy="78153"/>
            </a:xfrm>
            <a:prstGeom prst="flowChartConnector">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lowchart: Connector 29"/>
            <p:cNvSpPr/>
            <p:nvPr/>
          </p:nvSpPr>
          <p:spPr>
            <a:xfrm>
              <a:off x="4408346" y="5079418"/>
              <a:ext cx="78154" cy="78153"/>
            </a:xfrm>
            <a:prstGeom prst="flowChartConnector">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lowchart: Connector 30"/>
            <p:cNvSpPr/>
            <p:nvPr/>
          </p:nvSpPr>
          <p:spPr>
            <a:xfrm>
              <a:off x="4619656" y="5076017"/>
              <a:ext cx="78154" cy="78153"/>
            </a:xfrm>
            <a:prstGeom prst="flowChartConnector">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lowchart: Connector 31"/>
            <p:cNvSpPr/>
            <p:nvPr/>
          </p:nvSpPr>
          <p:spPr>
            <a:xfrm>
              <a:off x="2506175" y="5083143"/>
              <a:ext cx="78154" cy="78153"/>
            </a:xfrm>
            <a:prstGeom prst="flowChartConnector">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p:cNvSpPr txBox="1"/>
            <p:nvPr/>
          </p:nvSpPr>
          <p:spPr>
            <a:xfrm>
              <a:off x="4822401" y="4183216"/>
              <a:ext cx="967177" cy="188093"/>
            </a:xfrm>
            <a:prstGeom prst="rect">
              <a:avLst/>
            </a:prstGeom>
            <a:noFill/>
          </p:spPr>
          <p:txBody>
            <a:bodyPr wrap="square" rtlCol="0">
              <a:spAutoFit/>
            </a:bodyPr>
            <a:lstStyle/>
            <a:p>
              <a:r>
                <a:rPr lang="en-US" sz="1100" dirty="0">
                  <a:latin typeface="Times New Roman" panose="02020603050405020304" pitchFamily="18" charset="0"/>
                  <a:cs typeface="Times New Roman" panose="02020603050405020304" pitchFamily="18" charset="0"/>
                </a:rPr>
                <a:t>Layers Selection</a:t>
              </a:r>
            </a:p>
          </p:txBody>
        </p:sp>
        <p:sp>
          <p:nvSpPr>
            <p:cNvPr id="34" name="Left Arrow 33"/>
            <p:cNvSpPr/>
            <p:nvPr/>
          </p:nvSpPr>
          <p:spPr>
            <a:xfrm>
              <a:off x="4578386" y="4256960"/>
              <a:ext cx="241897" cy="45719"/>
            </a:xfrm>
            <a:prstGeom prst="lef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35" name="Straight Arrow Connector 34"/>
            <p:cNvCxnSpPr/>
            <p:nvPr/>
          </p:nvCxnSpPr>
          <p:spPr>
            <a:xfrm>
              <a:off x="4697810" y="3838261"/>
              <a:ext cx="0" cy="418699"/>
            </a:xfrm>
            <a:prstGeom prst="straightConnector1">
              <a:avLst/>
            </a:prstGeom>
            <a:ln w="127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2904608" y="4276516"/>
              <a:ext cx="1632493"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3379649" y="3838261"/>
              <a:ext cx="1459196"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6250219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Methodology : Hierarchy Exploration</a:t>
            </a:r>
          </a:p>
        </p:txBody>
      </p:sp>
      <p:sp>
        <p:nvSpPr>
          <p:cNvPr id="3" name="Content Placeholder 2"/>
          <p:cNvSpPr>
            <a:spLocks noGrp="1"/>
          </p:cNvSpPr>
          <p:nvPr>
            <p:ph idx="1"/>
          </p:nvPr>
        </p:nvSpPr>
        <p:spPr/>
        <p:txBody>
          <a:bodyPr/>
          <a:lstStyle/>
          <a:p>
            <a:r>
              <a:rPr lang="en-US" sz="2400" dirty="0"/>
              <a:t>Hierarchy Expansion</a:t>
            </a:r>
          </a:p>
          <a:p>
            <a:pPr lvl="1"/>
            <a:r>
              <a:rPr lang="en-US" sz="2000" dirty="0"/>
              <a:t>Minimum Mode</a:t>
            </a:r>
          </a:p>
          <a:p>
            <a:endParaRPr lang="en-US" sz="2400" dirty="0"/>
          </a:p>
          <a:p>
            <a:pPr marL="0" indent="0">
              <a:buNone/>
            </a:pPr>
            <a:endParaRPr lang="en-US" sz="2400" dirty="0"/>
          </a:p>
          <a:p>
            <a:pPr marL="0" indent="0">
              <a:buNone/>
            </a:pPr>
            <a:endParaRPr lang="en-US" sz="2400" dirty="0"/>
          </a:p>
          <a:p>
            <a:pPr lvl="1"/>
            <a:r>
              <a:rPr lang="en-US" sz="2000" dirty="0"/>
              <a:t>Add-Up Mode</a:t>
            </a:r>
          </a:p>
          <a:p>
            <a:endParaRPr lang="en-US" dirty="0"/>
          </a:p>
        </p:txBody>
      </p:sp>
      <p:grpSp>
        <p:nvGrpSpPr>
          <p:cNvPr id="4" name="Group 3"/>
          <p:cNvGrpSpPr/>
          <p:nvPr/>
        </p:nvGrpSpPr>
        <p:grpSpPr>
          <a:xfrm>
            <a:off x="875470" y="2522050"/>
            <a:ext cx="7942068" cy="1506734"/>
            <a:chOff x="1326815" y="1867225"/>
            <a:chExt cx="7942068" cy="1506734"/>
          </a:xfrm>
        </p:grpSpPr>
        <p:sp>
          <p:nvSpPr>
            <p:cNvPr id="5" name="Flowchart: Connector 4"/>
            <p:cNvSpPr/>
            <p:nvPr/>
          </p:nvSpPr>
          <p:spPr>
            <a:xfrm>
              <a:off x="1326815" y="2523139"/>
              <a:ext cx="78154" cy="78153"/>
            </a:xfrm>
            <a:prstGeom prst="flowChartConnector">
              <a:avLst/>
            </a:prstGeom>
            <a:solidFill>
              <a:srgbClr val="00B05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lowchart: Connector 5"/>
            <p:cNvSpPr/>
            <p:nvPr/>
          </p:nvSpPr>
          <p:spPr>
            <a:xfrm>
              <a:off x="1756032" y="2523137"/>
              <a:ext cx="78154" cy="78152"/>
            </a:xfrm>
            <a:prstGeom prst="flowChartConnector">
              <a:avLst/>
            </a:prstGeom>
            <a:solidFill>
              <a:srgbClr val="00B05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lowchart: Connector 6"/>
            <p:cNvSpPr/>
            <p:nvPr/>
          </p:nvSpPr>
          <p:spPr>
            <a:xfrm>
              <a:off x="2196123" y="2523135"/>
              <a:ext cx="78154" cy="78153"/>
            </a:xfrm>
            <a:prstGeom prst="flowChartConnector">
              <a:avLst/>
            </a:prstGeom>
            <a:solidFill>
              <a:srgbClr val="00B05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lowchart: Connector 7"/>
            <p:cNvSpPr/>
            <p:nvPr/>
          </p:nvSpPr>
          <p:spPr>
            <a:xfrm>
              <a:off x="2629173" y="2522029"/>
              <a:ext cx="78154" cy="78153"/>
            </a:xfrm>
            <a:prstGeom prst="flowChartConnector">
              <a:avLst/>
            </a:prstGeom>
            <a:solidFill>
              <a:srgbClr val="00B05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lowchart: Connector 8"/>
            <p:cNvSpPr/>
            <p:nvPr/>
          </p:nvSpPr>
          <p:spPr>
            <a:xfrm>
              <a:off x="3058390" y="2520434"/>
              <a:ext cx="78154" cy="78153"/>
            </a:xfrm>
            <a:prstGeom prst="flowChartConnector">
              <a:avLst/>
            </a:prstGeom>
            <a:solidFill>
              <a:srgbClr val="00B05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lowchart: Connector 9"/>
            <p:cNvSpPr/>
            <p:nvPr/>
          </p:nvSpPr>
          <p:spPr>
            <a:xfrm>
              <a:off x="3494457" y="2503596"/>
              <a:ext cx="78154" cy="78153"/>
            </a:xfrm>
            <a:prstGeom prst="flowChartConnector">
              <a:avLst/>
            </a:prstGeom>
            <a:solidFill>
              <a:srgbClr val="00B05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lowchart: Connector 10"/>
            <p:cNvSpPr/>
            <p:nvPr/>
          </p:nvSpPr>
          <p:spPr>
            <a:xfrm>
              <a:off x="1522076" y="2296923"/>
              <a:ext cx="78154" cy="78153"/>
            </a:xfrm>
            <a:prstGeom prst="flowChartConnector">
              <a:avLst/>
            </a:prstGeom>
            <a:solidFill>
              <a:srgbClr val="7030A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lowchart: Connector 11"/>
            <p:cNvSpPr/>
            <p:nvPr/>
          </p:nvSpPr>
          <p:spPr>
            <a:xfrm>
              <a:off x="2391384" y="2296919"/>
              <a:ext cx="78154" cy="78153"/>
            </a:xfrm>
            <a:prstGeom prst="flowChartConnector">
              <a:avLst/>
            </a:prstGeom>
            <a:solidFill>
              <a:srgbClr val="7030A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lowchart: Connector 12"/>
            <p:cNvSpPr/>
            <p:nvPr/>
          </p:nvSpPr>
          <p:spPr>
            <a:xfrm>
              <a:off x="3253651" y="2294218"/>
              <a:ext cx="78154" cy="78153"/>
            </a:xfrm>
            <a:prstGeom prst="flowChartConnector">
              <a:avLst/>
            </a:prstGeom>
            <a:solidFill>
              <a:srgbClr val="7030A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lowchart: Connector 13"/>
            <p:cNvSpPr/>
            <p:nvPr/>
          </p:nvSpPr>
          <p:spPr>
            <a:xfrm>
              <a:off x="2391384" y="1942118"/>
              <a:ext cx="78154" cy="78153"/>
            </a:xfrm>
            <a:prstGeom prst="flowChartConnector">
              <a:avLst/>
            </a:prstGeom>
            <a:solidFill>
              <a:srgbClr val="FF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p:cNvCxnSpPr>
              <a:stCxn id="11" idx="7"/>
              <a:endCxn id="14" idx="2"/>
            </p:cNvCxnSpPr>
            <p:nvPr/>
          </p:nvCxnSpPr>
          <p:spPr>
            <a:xfrm flipV="1">
              <a:off x="1588785" y="1981195"/>
              <a:ext cx="802599" cy="32717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a:stCxn id="5" idx="0"/>
              <a:endCxn id="11" idx="3"/>
            </p:cNvCxnSpPr>
            <p:nvPr/>
          </p:nvCxnSpPr>
          <p:spPr>
            <a:xfrm flipV="1">
              <a:off x="1365892" y="2363631"/>
              <a:ext cx="167629" cy="159508"/>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a:stCxn id="11" idx="5"/>
              <a:endCxn id="6" idx="1"/>
            </p:cNvCxnSpPr>
            <p:nvPr/>
          </p:nvCxnSpPr>
          <p:spPr>
            <a:xfrm>
              <a:off x="1588785" y="2363631"/>
              <a:ext cx="178692" cy="17095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a:stCxn id="14" idx="4"/>
              <a:endCxn id="12" idx="0"/>
            </p:cNvCxnSpPr>
            <p:nvPr/>
          </p:nvCxnSpPr>
          <p:spPr>
            <a:xfrm>
              <a:off x="2430461" y="2020271"/>
              <a:ext cx="0" cy="276648"/>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a:stCxn id="14" idx="6"/>
              <a:endCxn id="13" idx="1"/>
            </p:cNvCxnSpPr>
            <p:nvPr/>
          </p:nvCxnSpPr>
          <p:spPr>
            <a:xfrm>
              <a:off x="2469538" y="1981195"/>
              <a:ext cx="795558" cy="324468"/>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a:stCxn id="7" idx="7"/>
              <a:endCxn id="12" idx="3"/>
            </p:cNvCxnSpPr>
            <p:nvPr/>
          </p:nvCxnSpPr>
          <p:spPr>
            <a:xfrm flipV="1">
              <a:off x="2262832" y="2363627"/>
              <a:ext cx="139997" cy="17095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a:stCxn id="12" idx="5"/>
              <a:endCxn id="8" idx="1"/>
            </p:cNvCxnSpPr>
            <p:nvPr/>
          </p:nvCxnSpPr>
          <p:spPr>
            <a:xfrm>
              <a:off x="2458093" y="2363627"/>
              <a:ext cx="182525" cy="169847"/>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a:stCxn id="13" idx="3"/>
              <a:endCxn id="9" idx="7"/>
            </p:cNvCxnSpPr>
            <p:nvPr/>
          </p:nvCxnSpPr>
          <p:spPr>
            <a:xfrm flipH="1">
              <a:off x="3125099" y="2360926"/>
              <a:ext cx="139997" cy="17095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a:stCxn id="13" idx="5"/>
              <a:endCxn id="10" idx="1"/>
            </p:cNvCxnSpPr>
            <p:nvPr/>
          </p:nvCxnSpPr>
          <p:spPr>
            <a:xfrm>
              <a:off x="3320360" y="2360926"/>
              <a:ext cx="185542" cy="154115"/>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1367225" y="2466686"/>
              <a:ext cx="293735" cy="184666"/>
            </a:xfrm>
            <a:prstGeom prst="rect">
              <a:avLst/>
            </a:prstGeom>
            <a:noFill/>
          </p:spPr>
          <p:txBody>
            <a:bodyPr wrap="square" rtlCol="0">
              <a:spAutoFit/>
            </a:bodyPr>
            <a:lstStyle/>
            <a:p>
              <a:r>
                <a:rPr lang="en-US" sz="600" dirty="0"/>
                <a:t>13</a:t>
              </a:r>
            </a:p>
          </p:txBody>
        </p:sp>
        <p:sp>
          <p:nvSpPr>
            <p:cNvPr id="25" name="TextBox 24"/>
            <p:cNvSpPr txBox="1"/>
            <p:nvPr/>
          </p:nvSpPr>
          <p:spPr>
            <a:xfrm>
              <a:off x="1798607" y="2475390"/>
              <a:ext cx="270436" cy="184666"/>
            </a:xfrm>
            <a:prstGeom prst="rect">
              <a:avLst/>
            </a:prstGeom>
            <a:noFill/>
          </p:spPr>
          <p:txBody>
            <a:bodyPr wrap="square" rtlCol="0">
              <a:spAutoFit/>
            </a:bodyPr>
            <a:lstStyle/>
            <a:p>
              <a:r>
                <a:rPr lang="en-US" sz="600" dirty="0"/>
                <a:t>14</a:t>
              </a:r>
            </a:p>
          </p:txBody>
        </p:sp>
        <p:sp>
          <p:nvSpPr>
            <p:cNvPr id="26" name="TextBox 25"/>
            <p:cNvSpPr txBox="1"/>
            <p:nvPr/>
          </p:nvSpPr>
          <p:spPr>
            <a:xfrm>
              <a:off x="2232391" y="2477587"/>
              <a:ext cx="259572" cy="184666"/>
            </a:xfrm>
            <a:prstGeom prst="rect">
              <a:avLst/>
            </a:prstGeom>
            <a:noFill/>
          </p:spPr>
          <p:txBody>
            <a:bodyPr wrap="square" rtlCol="0">
              <a:spAutoFit/>
            </a:bodyPr>
            <a:lstStyle/>
            <a:p>
              <a:r>
                <a:rPr lang="en-US" sz="600" dirty="0"/>
                <a:t>15</a:t>
              </a:r>
            </a:p>
          </p:txBody>
        </p:sp>
        <p:sp>
          <p:nvSpPr>
            <p:cNvPr id="27" name="TextBox 26"/>
            <p:cNvSpPr txBox="1"/>
            <p:nvPr/>
          </p:nvSpPr>
          <p:spPr>
            <a:xfrm>
              <a:off x="2674336" y="2466686"/>
              <a:ext cx="265029" cy="184666"/>
            </a:xfrm>
            <a:prstGeom prst="rect">
              <a:avLst/>
            </a:prstGeom>
            <a:noFill/>
          </p:spPr>
          <p:txBody>
            <a:bodyPr wrap="square" rtlCol="0">
              <a:spAutoFit/>
            </a:bodyPr>
            <a:lstStyle/>
            <a:p>
              <a:r>
                <a:rPr lang="en-US" sz="600" dirty="0"/>
                <a:t>16</a:t>
              </a:r>
            </a:p>
          </p:txBody>
        </p:sp>
        <p:sp>
          <p:nvSpPr>
            <p:cNvPr id="28" name="TextBox 27"/>
            <p:cNvSpPr txBox="1"/>
            <p:nvPr/>
          </p:nvSpPr>
          <p:spPr>
            <a:xfrm>
              <a:off x="3553934" y="2451000"/>
              <a:ext cx="271277" cy="184666"/>
            </a:xfrm>
            <a:prstGeom prst="rect">
              <a:avLst/>
            </a:prstGeom>
            <a:noFill/>
          </p:spPr>
          <p:txBody>
            <a:bodyPr wrap="square" rtlCol="0">
              <a:spAutoFit/>
            </a:bodyPr>
            <a:lstStyle/>
            <a:p>
              <a:r>
                <a:rPr lang="en-US" sz="600" dirty="0"/>
                <a:t>18</a:t>
              </a:r>
            </a:p>
          </p:txBody>
        </p:sp>
        <p:sp>
          <p:nvSpPr>
            <p:cNvPr id="29" name="TextBox 28"/>
            <p:cNvSpPr txBox="1"/>
            <p:nvPr/>
          </p:nvSpPr>
          <p:spPr>
            <a:xfrm>
              <a:off x="1589799" y="2244684"/>
              <a:ext cx="274952" cy="184666"/>
            </a:xfrm>
            <a:prstGeom prst="rect">
              <a:avLst/>
            </a:prstGeom>
            <a:noFill/>
          </p:spPr>
          <p:txBody>
            <a:bodyPr wrap="square" rtlCol="0">
              <a:spAutoFit/>
            </a:bodyPr>
            <a:lstStyle/>
            <a:p>
              <a:r>
                <a:rPr lang="en-US" sz="600" dirty="0"/>
                <a:t>19</a:t>
              </a:r>
            </a:p>
          </p:txBody>
        </p:sp>
        <p:sp>
          <p:nvSpPr>
            <p:cNvPr id="30" name="TextBox 29"/>
            <p:cNvSpPr txBox="1"/>
            <p:nvPr/>
          </p:nvSpPr>
          <p:spPr>
            <a:xfrm>
              <a:off x="2451019" y="2252407"/>
              <a:ext cx="273585" cy="184666"/>
            </a:xfrm>
            <a:prstGeom prst="rect">
              <a:avLst/>
            </a:prstGeom>
            <a:noFill/>
          </p:spPr>
          <p:txBody>
            <a:bodyPr wrap="square" rtlCol="0">
              <a:spAutoFit/>
            </a:bodyPr>
            <a:lstStyle/>
            <a:p>
              <a:r>
                <a:rPr lang="en-US" sz="600" dirty="0"/>
                <a:t>20</a:t>
              </a:r>
            </a:p>
          </p:txBody>
        </p:sp>
        <p:sp>
          <p:nvSpPr>
            <p:cNvPr id="31" name="TextBox 30"/>
            <p:cNvSpPr txBox="1"/>
            <p:nvPr/>
          </p:nvSpPr>
          <p:spPr>
            <a:xfrm>
              <a:off x="3298432" y="2242513"/>
              <a:ext cx="262734" cy="184666"/>
            </a:xfrm>
            <a:prstGeom prst="rect">
              <a:avLst/>
            </a:prstGeom>
            <a:noFill/>
          </p:spPr>
          <p:txBody>
            <a:bodyPr wrap="square" rtlCol="0">
              <a:spAutoFit/>
            </a:bodyPr>
            <a:lstStyle/>
            <a:p>
              <a:r>
                <a:rPr lang="en-US" sz="600" dirty="0"/>
                <a:t>21</a:t>
              </a:r>
            </a:p>
          </p:txBody>
        </p:sp>
        <p:sp>
          <p:nvSpPr>
            <p:cNvPr id="32" name="TextBox 31"/>
            <p:cNvSpPr txBox="1"/>
            <p:nvPr/>
          </p:nvSpPr>
          <p:spPr>
            <a:xfrm>
              <a:off x="2478693" y="1867225"/>
              <a:ext cx="274582" cy="184666"/>
            </a:xfrm>
            <a:prstGeom prst="rect">
              <a:avLst/>
            </a:prstGeom>
            <a:noFill/>
          </p:spPr>
          <p:txBody>
            <a:bodyPr wrap="square" rtlCol="0">
              <a:spAutoFit/>
            </a:bodyPr>
            <a:lstStyle/>
            <a:p>
              <a:r>
                <a:rPr lang="en-US" sz="600" dirty="0"/>
                <a:t>22</a:t>
              </a:r>
            </a:p>
          </p:txBody>
        </p:sp>
        <p:sp>
          <p:nvSpPr>
            <p:cNvPr id="33" name="TextBox 32"/>
            <p:cNvSpPr txBox="1"/>
            <p:nvPr/>
          </p:nvSpPr>
          <p:spPr>
            <a:xfrm>
              <a:off x="3100400" y="2461080"/>
              <a:ext cx="265029" cy="184666"/>
            </a:xfrm>
            <a:prstGeom prst="rect">
              <a:avLst/>
            </a:prstGeom>
            <a:noFill/>
          </p:spPr>
          <p:txBody>
            <a:bodyPr wrap="square" rtlCol="0">
              <a:spAutoFit/>
            </a:bodyPr>
            <a:lstStyle/>
            <a:p>
              <a:r>
                <a:rPr lang="en-US" sz="600" dirty="0"/>
                <a:t>17</a:t>
              </a:r>
            </a:p>
          </p:txBody>
        </p:sp>
        <p:sp>
          <p:nvSpPr>
            <p:cNvPr id="34" name="Flowchart: Connector 33"/>
            <p:cNvSpPr/>
            <p:nvPr/>
          </p:nvSpPr>
          <p:spPr>
            <a:xfrm>
              <a:off x="5483109" y="2705588"/>
              <a:ext cx="78154" cy="78153"/>
            </a:xfrm>
            <a:prstGeom prst="flowChartConnector">
              <a:avLst/>
            </a:prstGeom>
            <a:solidFill>
              <a:srgbClr val="0070C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lowchart: Connector 34"/>
            <p:cNvSpPr/>
            <p:nvPr/>
          </p:nvSpPr>
          <p:spPr>
            <a:xfrm>
              <a:off x="5265423" y="2705589"/>
              <a:ext cx="78154" cy="78153"/>
            </a:xfrm>
            <a:prstGeom prst="flowChartConnector">
              <a:avLst/>
            </a:prstGeom>
            <a:solidFill>
              <a:srgbClr val="0070C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lowchart: Connector 35"/>
            <p:cNvSpPr/>
            <p:nvPr/>
          </p:nvSpPr>
          <p:spPr>
            <a:xfrm>
              <a:off x="4055932" y="2525720"/>
              <a:ext cx="78154" cy="78153"/>
            </a:xfrm>
            <a:prstGeom prst="flowChartConnector">
              <a:avLst/>
            </a:prstGeom>
            <a:solidFill>
              <a:srgbClr val="00B05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lowchart: Connector 36"/>
            <p:cNvSpPr/>
            <p:nvPr/>
          </p:nvSpPr>
          <p:spPr>
            <a:xfrm>
              <a:off x="4485149" y="2525718"/>
              <a:ext cx="78154" cy="78152"/>
            </a:xfrm>
            <a:prstGeom prst="flowChartConnector">
              <a:avLst/>
            </a:prstGeom>
            <a:solidFill>
              <a:srgbClr val="00B05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Flowchart: Connector 37"/>
            <p:cNvSpPr/>
            <p:nvPr/>
          </p:nvSpPr>
          <p:spPr>
            <a:xfrm>
              <a:off x="4925240" y="2525716"/>
              <a:ext cx="78154" cy="78153"/>
            </a:xfrm>
            <a:prstGeom prst="flowChartConnector">
              <a:avLst/>
            </a:prstGeom>
            <a:solidFill>
              <a:srgbClr val="00B05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Flowchart: Connector 38"/>
            <p:cNvSpPr/>
            <p:nvPr/>
          </p:nvSpPr>
          <p:spPr>
            <a:xfrm>
              <a:off x="5358290" y="2524610"/>
              <a:ext cx="78154" cy="78153"/>
            </a:xfrm>
            <a:prstGeom prst="flowChartConnector">
              <a:avLst/>
            </a:prstGeom>
            <a:solidFill>
              <a:srgbClr val="00B05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Flowchart: Connector 39"/>
            <p:cNvSpPr/>
            <p:nvPr/>
          </p:nvSpPr>
          <p:spPr>
            <a:xfrm>
              <a:off x="5787507" y="2523015"/>
              <a:ext cx="78154" cy="78153"/>
            </a:xfrm>
            <a:prstGeom prst="flowChartConnector">
              <a:avLst/>
            </a:prstGeom>
            <a:solidFill>
              <a:srgbClr val="00B05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lowchart: Connector 40"/>
            <p:cNvSpPr/>
            <p:nvPr/>
          </p:nvSpPr>
          <p:spPr>
            <a:xfrm>
              <a:off x="6223574" y="2506177"/>
              <a:ext cx="78154" cy="78153"/>
            </a:xfrm>
            <a:prstGeom prst="flowChartConnector">
              <a:avLst/>
            </a:prstGeom>
            <a:solidFill>
              <a:srgbClr val="00B05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lowchart: Connector 41"/>
            <p:cNvSpPr/>
            <p:nvPr/>
          </p:nvSpPr>
          <p:spPr>
            <a:xfrm>
              <a:off x="4251193" y="2299504"/>
              <a:ext cx="78154" cy="78153"/>
            </a:xfrm>
            <a:prstGeom prst="flowChartConnector">
              <a:avLst/>
            </a:prstGeom>
            <a:solidFill>
              <a:srgbClr val="7030A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Flowchart: Connector 42"/>
            <p:cNvSpPr/>
            <p:nvPr/>
          </p:nvSpPr>
          <p:spPr>
            <a:xfrm>
              <a:off x="5120501" y="2299500"/>
              <a:ext cx="78154" cy="78153"/>
            </a:xfrm>
            <a:prstGeom prst="flowChartConnector">
              <a:avLst/>
            </a:prstGeom>
            <a:solidFill>
              <a:srgbClr val="7030A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Flowchart: Connector 43"/>
            <p:cNvSpPr/>
            <p:nvPr/>
          </p:nvSpPr>
          <p:spPr>
            <a:xfrm>
              <a:off x="5982768" y="2296799"/>
              <a:ext cx="78154" cy="78153"/>
            </a:xfrm>
            <a:prstGeom prst="flowChartConnector">
              <a:avLst/>
            </a:prstGeom>
            <a:solidFill>
              <a:srgbClr val="7030A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lowchart: Connector 44"/>
            <p:cNvSpPr/>
            <p:nvPr/>
          </p:nvSpPr>
          <p:spPr>
            <a:xfrm>
              <a:off x="5120501" y="1944699"/>
              <a:ext cx="78154" cy="78153"/>
            </a:xfrm>
            <a:prstGeom prst="flowChartConnector">
              <a:avLst/>
            </a:prstGeom>
            <a:solidFill>
              <a:srgbClr val="FF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Connector 45"/>
            <p:cNvCxnSpPr>
              <a:stCxn id="42" idx="7"/>
              <a:endCxn id="45" idx="2"/>
            </p:cNvCxnSpPr>
            <p:nvPr/>
          </p:nvCxnSpPr>
          <p:spPr>
            <a:xfrm flipV="1">
              <a:off x="4317902" y="1983776"/>
              <a:ext cx="802599" cy="32717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a:stCxn id="36" idx="0"/>
              <a:endCxn id="42" idx="3"/>
            </p:cNvCxnSpPr>
            <p:nvPr/>
          </p:nvCxnSpPr>
          <p:spPr>
            <a:xfrm flipV="1">
              <a:off x="4095009" y="2366212"/>
              <a:ext cx="167629" cy="159508"/>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a:stCxn id="42" idx="5"/>
              <a:endCxn id="37" idx="1"/>
            </p:cNvCxnSpPr>
            <p:nvPr/>
          </p:nvCxnSpPr>
          <p:spPr>
            <a:xfrm>
              <a:off x="4317902" y="2366212"/>
              <a:ext cx="178692" cy="17095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a:stCxn id="45" idx="4"/>
              <a:endCxn id="43" idx="0"/>
            </p:cNvCxnSpPr>
            <p:nvPr/>
          </p:nvCxnSpPr>
          <p:spPr>
            <a:xfrm>
              <a:off x="5159578" y="2022852"/>
              <a:ext cx="0" cy="276648"/>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a:stCxn id="45" idx="6"/>
              <a:endCxn id="44" idx="1"/>
            </p:cNvCxnSpPr>
            <p:nvPr/>
          </p:nvCxnSpPr>
          <p:spPr>
            <a:xfrm>
              <a:off x="5198655" y="1983776"/>
              <a:ext cx="795558" cy="324468"/>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a:stCxn id="38" idx="7"/>
              <a:endCxn id="43" idx="3"/>
            </p:cNvCxnSpPr>
            <p:nvPr/>
          </p:nvCxnSpPr>
          <p:spPr>
            <a:xfrm flipV="1">
              <a:off x="4991949" y="2366208"/>
              <a:ext cx="139997" cy="17095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a:stCxn id="43" idx="5"/>
              <a:endCxn id="39" idx="1"/>
            </p:cNvCxnSpPr>
            <p:nvPr/>
          </p:nvCxnSpPr>
          <p:spPr>
            <a:xfrm>
              <a:off x="5187210" y="2366208"/>
              <a:ext cx="182525" cy="169847"/>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a:stCxn id="39" idx="3"/>
              <a:endCxn id="35" idx="0"/>
            </p:cNvCxnSpPr>
            <p:nvPr/>
          </p:nvCxnSpPr>
          <p:spPr>
            <a:xfrm flipH="1">
              <a:off x="5304500" y="2591318"/>
              <a:ext cx="65235" cy="11427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a:stCxn id="39" idx="5"/>
              <a:endCxn id="34" idx="0"/>
            </p:cNvCxnSpPr>
            <p:nvPr/>
          </p:nvCxnSpPr>
          <p:spPr>
            <a:xfrm>
              <a:off x="5424999" y="2591318"/>
              <a:ext cx="97187" cy="11427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a:stCxn id="44" idx="3"/>
              <a:endCxn id="40" idx="7"/>
            </p:cNvCxnSpPr>
            <p:nvPr/>
          </p:nvCxnSpPr>
          <p:spPr>
            <a:xfrm flipH="1">
              <a:off x="5854216" y="2363507"/>
              <a:ext cx="139997" cy="17095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a:stCxn id="44" idx="5"/>
              <a:endCxn id="41" idx="1"/>
            </p:cNvCxnSpPr>
            <p:nvPr/>
          </p:nvCxnSpPr>
          <p:spPr>
            <a:xfrm>
              <a:off x="6049477" y="2363507"/>
              <a:ext cx="185542" cy="154115"/>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57" name="TextBox 56"/>
            <p:cNvSpPr txBox="1"/>
            <p:nvPr/>
          </p:nvSpPr>
          <p:spPr>
            <a:xfrm>
              <a:off x="5193505" y="2787813"/>
              <a:ext cx="161925" cy="184666"/>
            </a:xfrm>
            <a:prstGeom prst="rect">
              <a:avLst/>
            </a:prstGeom>
            <a:noFill/>
          </p:spPr>
          <p:txBody>
            <a:bodyPr wrap="square" rtlCol="0">
              <a:spAutoFit/>
            </a:bodyPr>
            <a:lstStyle/>
            <a:p>
              <a:r>
                <a:rPr lang="en-US" sz="600" dirty="0"/>
                <a:t>7</a:t>
              </a:r>
            </a:p>
          </p:txBody>
        </p:sp>
        <p:sp>
          <p:nvSpPr>
            <p:cNvPr id="58" name="TextBox 57"/>
            <p:cNvSpPr txBox="1"/>
            <p:nvPr/>
          </p:nvSpPr>
          <p:spPr>
            <a:xfrm>
              <a:off x="5434509" y="2787757"/>
              <a:ext cx="161925" cy="184666"/>
            </a:xfrm>
            <a:prstGeom prst="rect">
              <a:avLst/>
            </a:prstGeom>
            <a:noFill/>
          </p:spPr>
          <p:txBody>
            <a:bodyPr wrap="square" rtlCol="0">
              <a:spAutoFit/>
            </a:bodyPr>
            <a:lstStyle/>
            <a:p>
              <a:r>
                <a:rPr lang="en-US" sz="600" dirty="0"/>
                <a:t>8</a:t>
              </a:r>
            </a:p>
          </p:txBody>
        </p:sp>
        <p:sp>
          <p:nvSpPr>
            <p:cNvPr id="59" name="TextBox 58"/>
            <p:cNvSpPr txBox="1"/>
            <p:nvPr/>
          </p:nvSpPr>
          <p:spPr>
            <a:xfrm>
              <a:off x="4096342" y="2469267"/>
              <a:ext cx="293735" cy="184666"/>
            </a:xfrm>
            <a:prstGeom prst="rect">
              <a:avLst/>
            </a:prstGeom>
            <a:noFill/>
          </p:spPr>
          <p:txBody>
            <a:bodyPr wrap="square" rtlCol="0">
              <a:spAutoFit/>
            </a:bodyPr>
            <a:lstStyle/>
            <a:p>
              <a:r>
                <a:rPr lang="en-US" sz="600" dirty="0"/>
                <a:t>13</a:t>
              </a:r>
            </a:p>
          </p:txBody>
        </p:sp>
        <p:sp>
          <p:nvSpPr>
            <p:cNvPr id="60" name="TextBox 59"/>
            <p:cNvSpPr txBox="1"/>
            <p:nvPr/>
          </p:nvSpPr>
          <p:spPr>
            <a:xfrm>
              <a:off x="4527724" y="2477971"/>
              <a:ext cx="270436" cy="184666"/>
            </a:xfrm>
            <a:prstGeom prst="rect">
              <a:avLst/>
            </a:prstGeom>
            <a:noFill/>
          </p:spPr>
          <p:txBody>
            <a:bodyPr wrap="square" rtlCol="0">
              <a:spAutoFit/>
            </a:bodyPr>
            <a:lstStyle/>
            <a:p>
              <a:r>
                <a:rPr lang="en-US" sz="600" dirty="0"/>
                <a:t>14</a:t>
              </a:r>
            </a:p>
          </p:txBody>
        </p:sp>
        <p:sp>
          <p:nvSpPr>
            <p:cNvPr id="61" name="TextBox 60"/>
            <p:cNvSpPr txBox="1"/>
            <p:nvPr/>
          </p:nvSpPr>
          <p:spPr>
            <a:xfrm>
              <a:off x="4961508" y="2480168"/>
              <a:ext cx="259572" cy="184666"/>
            </a:xfrm>
            <a:prstGeom prst="rect">
              <a:avLst/>
            </a:prstGeom>
            <a:noFill/>
          </p:spPr>
          <p:txBody>
            <a:bodyPr wrap="square" rtlCol="0">
              <a:spAutoFit/>
            </a:bodyPr>
            <a:lstStyle/>
            <a:p>
              <a:r>
                <a:rPr lang="en-US" sz="600" dirty="0"/>
                <a:t>15</a:t>
              </a:r>
            </a:p>
          </p:txBody>
        </p:sp>
        <p:sp>
          <p:nvSpPr>
            <p:cNvPr id="62" name="TextBox 61"/>
            <p:cNvSpPr txBox="1"/>
            <p:nvPr/>
          </p:nvSpPr>
          <p:spPr>
            <a:xfrm>
              <a:off x="5403453" y="2469267"/>
              <a:ext cx="265029" cy="184666"/>
            </a:xfrm>
            <a:prstGeom prst="rect">
              <a:avLst/>
            </a:prstGeom>
            <a:noFill/>
          </p:spPr>
          <p:txBody>
            <a:bodyPr wrap="square" rtlCol="0">
              <a:spAutoFit/>
            </a:bodyPr>
            <a:lstStyle/>
            <a:p>
              <a:r>
                <a:rPr lang="en-US" sz="600" dirty="0"/>
                <a:t>16</a:t>
              </a:r>
            </a:p>
          </p:txBody>
        </p:sp>
        <p:sp>
          <p:nvSpPr>
            <p:cNvPr id="63" name="TextBox 62"/>
            <p:cNvSpPr txBox="1"/>
            <p:nvPr/>
          </p:nvSpPr>
          <p:spPr>
            <a:xfrm>
              <a:off x="6283051" y="2453581"/>
              <a:ext cx="271277" cy="184666"/>
            </a:xfrm>
            <a:prstGeom prst="rect">
              <a:avLst/>
            </a:prstGeom>
            <a:noFill/>
          </p:spPr>
          <p:txBody>
            <a:bodyPr wrap="square" rtlCol="0">
              <a:spAutoFit/>
            </a:bodyPr>
            <a:lstStyle/>
            <a:p>
              <a:r>
                <a:rPr lang="en-US" sz="600" dirty="0"/>
                <a:t>18</a:t>
              </a:r>
            </a:p>
          </p:txBody>
        </p:sp>
        <p:sp>
          <p:nvSpPr>
            <p:cNvPr id="64" name="TextBox 63"/>
            <p:cNvSpPr txBox="1"/>
            <p:nvPr/>
          </p:nvSpPr>
          <p:spPr>
            <a:xfrm>
              <a:off x="4318916" y="2247265"/>
              <a:ext cx="274952" cy="184666"/>
            </a:xfrm>
            <a:prstGeom prst="rect">
              <a:avLst/>
            </a:prstGeom>
            <a:noFill/>
          </p:spPr>
          <p:txBody>
            <a:bodyPr wrap="square" rtlCol="0">
              <a:spAutoFit/>
            </a:bodyPr>
            <a:lstStyle/>
            <a:p>
              <a:r>
                <a:rPr lang="en-US" sz="600" dirty="0"/>
                <a:t>19</a:t>
              </a:r>
            </a:p>
          </p:txBody>
        </p:sp>
        <p:sp>
          <p:nvSpPr>
            <p:cNvPr id="65" name="TextBox 64"/>
            <p:cNvSpPr txBox="1"/>
            <p:nvPr/>
          </p:nvSpPr>
          <p:spPr>
            <a:xfrm>
              <a:off x="5180136" y="2254988"/>
              <a:ext cx="273585" cy="184666"/>
            </a:xfrm>
            <a:prstGeom prst="rect">
              <a:avLst/>
            </a:prstGeom>
            <a:noFill/>
          </p:spPr>
          <p:txBody>
            <a:bodyPr wrap="square" rtlCol="0">
              <a:spAutoFit/>
            </a:bodyPr>
            <a:lstStyle/>
            <a:p>
              <a:r>
                <a:rPr lang="en-US" sz="600" dirty="0"/>
                <a:t>20</a:t>
              </a:r>
            </a:p>
          </p:txBody>
        </p:sp>
        <p:sp>
          <p:nvSpPr>
            <p:cNvPr id="66" name="TextBox 65"/>
            <p:cNvSpPr txBox="1"/>
            <p:nvPr/>
          </p:nvSpPr>
          <p:spPr>
            <a:xfrm>
              <a:off x="6027549" y="2245094"/>
              <a:ext cx="262734" cy="184666"/>
            </a:xfrm>
            <a:prstGeom prst="rect">
              <a:avLst/>
            </a:prstGeom>
            <a:noFill/>
          </p:spPr>
          <p:txBody>
            <a:bodyPr wrap="square" rtlCol="0">
              <a:spAutoFit/>
            </a:bodyPr>
            <a:lstStyle/>
            <a:p>
              <a:r>
                <a:rPr lang="en-US" sz="600" dirty="0"/>
                <a:t>21</a:t>
              </a:r>
            </a:p>
          </p:txBody>
        </p:sp>
        <p:sp>
          <p:nvSpPr>
            <p:cNvPr id="67" name="TextBox 66"/>
            <p:cNvSpPr txBox="1"/>
            <p:nvPr/>
          </p:nvSpPr>
          <p:spPr>
            <a:xfrm>
              <a:off x="5207810" y="1869806"/>
              <a:ext cx="274582" cy="184666"/>
            </a:xfrm>
            <a:prstGeom prst="rect">
              <a:avLst/>
            </a:prstGeom>
            <a:noFill/>
          </p:spPr>
          <p:txBody>
            <a:bodyPr wrap="square" rtlCol="0">
              <a:spAutoFit/>
            </a:bodyPr>
            <a:lstStyle/>
            <a:p>
              <a:r>
                <a:rPr lang="en-US" sz="600" dirty="0"/>
                <a:t>22</a:t>
              </a:r>
            </a:p>
          </p:txBody>
        </p:sp>
        <p:sp>
          <p:nvSpPr>
            <p:cNvPr id="68" name="TextBox 67"/>
            <p:cNvSpPr txBox="1"/>
            <p:nvPr/>
          </p:nvSpPr>
          <p:spPr>
            <a:xfrm>
              <a:off x="5829517" y="2463661"/>
              <a:ext cx="265029" cy="184666"/>
            </a:xfrm>
            <a:prstGeom prst="rect">
              <a:avLst/>
            </a:prstGeom>
            <a:noFill/>
          </p:spPr>
          <p:txBody>
            <a:bodyPr wrap="square" rtlCol="0">
              <a:spAutoFit/>
            </a:bodyPr>
            <a:lstStyle/>
            <a:p>
              <a:r>
                <a:rPr lang="en-US" sz="600" dirty="0"/>
                <a:t>17</a:t>
              </a:r>
            </a:p>
          </p:txBody>
        </p:sp>
        <p:sp>
          <p:nvSpPr>
            <p:cNvPr id="69" name="Flowchart: Connector 68"/>
            <p:cNvSpPr/>
            <p:nvPr/>
          </p:nvSpPr>
          <p:spPr>
            <a:xfrm>
              <a:off x="6889685" y="2704115"/>
              <a:ext cx="78154" cy="78153"/>
            </a:xfrm>
            <a:prstGeom prst="flowChartConnector">
              <a:avLst/>
            </a:prstGeom>
            <a:solidFill>
              <a:srgbClr val="0070C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Flowchart: Connector 69"/>
            <p:cNvSpPr/>
            <p:nvPr/>
          </p:nvSpPr>
          <p:spPr>
            <a:xfrm>
              <a:off x="6677620" y="2704118"/>
              <a:ext cx="78154" cy="78153"/>
            </a:xfrm>
            <a:prstGeom prst="flowChartConnector">
              <a:avLst/>
            </a:prstGeom>
            <a:solidFill>
              <a:srgbClr val="0070C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 name="Flowchart: Connector 70"/>
            <p:cNvSpPr/>
            <p:nvPr/>
          </p:nvSpPr>
          <p:spPr>
            <a:xfrm>
              <a:off x="6770487" y="2523139"/>
              <a:ext cx="78154" cy="78153"/>
            </a:xfrm>
            <a:prstGeom prst="flowChartConnector">
              <a:avLst/>
            </a:prstGeom>
            <a:solidFill>
              <a:srgbClr val="00B05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Flowchart: Connector 71"/>
            <p:cNvSpPr/>
            <p:nvPr/>
          </p:nvSpPr>
          <p:spPr>
            <a:xfrm>
              <a:off x="7199704" y="2523137"/>
              <a:ext cx="78154" cy="78152"/>
            </a:xfrm>
            <a:prstGeom prst="flowChartConnector">
              <a:avLst/>
            </a:prstGeom>
            <a:solidFill>
              <a:srgbClr val="00B05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lowchart: Connector 72"/>
            <p:cNvSpPr/>
            <p:nvPr/>
          </p:nvSpPr>
          <p:spPr>
            <a:xfrm>
              <a:off x="7639795" y="2523135"/>
              <a:ext cx="78154" cy="78153"/>
            </a:xfrm>
            <a:prstGeom prst="flowChartConnector">
              <a:avLst/>
            </a:prstGeom>
            <a:solidFill>
              <a:srgbClr val="00B05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Flowchart: Connector 73"/>
            <p:cNvSpPr/>
            <p:nvPr/>
          </p:nvSpPr>
          <p:spPr>
            <a:xfrm>
              <a:off x="8072845" y="2522029"/>
              <a:ext cx="78154" cy="78153"/>
            </a:xfrm>
            <a:prstGeom prst="flowChartConnector">
              <a:avLst/>
            </a:prstGeom>
            <a:solidFill>
              <a:srgbClr val="00B05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Flowchart: Connector 74"/>
            <p:cNvSpPr/>
            <p:nvPr/>
          </p:nvSpPr>
          <p:spPr>
            <a:xfrm>
              <a:off x="8502062" y="2520434"/>
              <a:ext cx="78154" cy="78153"/>
            </a:xfrm>
            <a:prstGeom prst="flowChartConnector">
              <a:avLst/>
            </a:prstGeom>
            <a:solidFill>
              <a:srgbClr val="00B05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Flowchart: Connector 75"/>
            <p:cNvSpPr/>
            <p:nvPr/>
          </p:nvSpPr>
          <p:spPr>
            <a:xfrm>
              <a:off x="8938129" y="2503596"/>
              <a:ext cx="78154" cy="78153"/>
            </a:xfrm>
            <a:prstGeom prst="flowChartConnector">
              <a:avLst/>
            </a:prstGeom>
            <a:solidFill>
              <a:srgbClr val="00B05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Flowchart: Connector 76"/>
            <p:cNvSpPr/>
            <p:nvPr/>
          </p:nvSpPr>
          <p:spPr>
            <a:xfrm>
              <a:off x="6965748" y="2296923"/>
              <a:ext cx="78154" cy="78153"/>
            </a:xfrm>
            <a:prstGeom prst="flowChartConnector">
              <a:avLst/>
            </a:prstGeom>
            <a:solidFill>
              <a:srgbClr val="7030A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Flowchart: Connector 77"/>
            <p:cNvSpPr/>
            <p:nvPr/>
          </p:nvSpPr>
          <p:spPr>
            <a:xfrm>
              <a:off x="7835056" y="2296919"/>
              <a:ext cx="78154" cy="78153"/>
            </a:xfrm>
            <a:prstGeom prst="flowChartConnector">
              <a:avLst/>
            </a:prstGeom>
            <a:solidFill>
              <a:srgbClr val="7030A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Flowchart: Connector 78"/>
            <p:cNvSpPr/>
            <p:nvPr/>
          </p:nvSpPr>
          <p:spPr>
            <a:xfrm>
              <a:off x="8697323" y="2294218"/>
              <a:ext cx="78154" cy="78153"/>
            </a:xfrm>
            <a:prstGeom prst="flowChartConnector">
              <a:avLst/>
            </a:prstGeom>
            <a:solidFill>
              <a:srgbClr val="7030A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Flowchart: Connector 79"/>
            <p:cNvSpPr/>
            <p:nvPr/>
          </p:nvSpPr>
          <p:spPr>
            <a:xfrm>
              <a:off x="7835056" y="1942118"/>
              <a:ext cx="78154" cy="78153"/>
            </a:xfrm>
            <a:prstGeom prst="flowChartConnector">
              <a:avLst/>
            </a:prstGeom>
            <a:solidFill>
              <a:srgbClr val="FF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1" name="Straight Connector 80"/>
            <p:cNvCxnSpPr>
              <a:stCxn id="77" idx="7"/>
              <a:endCxn id="80" idx="2"/>
            </p:cNvCxnSpPr>
            <p:nvPr/>
          </p:nvCxnSpPr>
          <p:spPr>
            <a:xfrm flipV="1">
              <a:off x="7032457" y="1981195"/>
              <a:ext cx="802599" cy="32717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a:stCxn id="71" idx="0"/>
              <a:endCxn id="77" idx="3"/>
            </p:cNvCxnSpPr>
            <p:nvPr/>
          </p:nvCxnSpPr>
          <p:spPr>
            <a:xfrm flipV="1">
              <a:off x="6809564" y="2363631"/>
              <a:ext cx="167629" cy="159508"/>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a:stCxn id="77" idx="5"/>
              <a:endCxn id="72" idx="1"/>
            </p:cNvCxnSpPr>
            <p:nvPr/>
          </p:nvCxnSpPr>
          <p:spPr>
            <a:xfrm>
              <a:off x="7032457" y="2363631"/>
              <a:ext cx="178692" cy="17095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a:stCxn id="80" idx="4"/>
              <a:endCxn id="78" idx="0"/>
            </p:cNvCxnSpPr>
            <p:nvPr/>
          </p:nvCxnSpPr>
          <p:spPr>
            <a:xfrm>
              <a:off x="7874133" y="2020271"/>
              <a:ext cx="0" cy="276648"/>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a:stCxn id="80" idx="6"/>
              <a:endCxn id="79" idx="1"/>
            </p:cNvCxnSpPr>
            <p:nvPr/>
          </p:nvCxnSpPr>
          <p:spPr>
            <a:xfrm>
              <a:off x="7913210" y="1981195"/>
              <a:ext cx="795558" cy="324468"/>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a:stCxn id="70" idx="0"/>
              <a:endCxn id="71" idx="3"/>
            </p:cNvCxnSpPr>
            <p:nvPr/>
          </p:nvCxnSpPr>
          <p:spPr>
            <a:xfrm flipV="1">
              <a:off x="6716697" y="2589847"/>
              <a:ext cx="65235" cy="11427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a:stCxn id="71" idx="5"/>
              <a:endCxn id="69" idx="0"/>
            </p:cNvCxnSpPr>
            <p:nvPr/>
          </p:nvCxnSpPr>
          <p:spPr>
            <a:xfrm>
              <a:off x="6837196" y="2589847"/>
              <a:ext cx="91566" cy="114268"/>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a:stCxn id="73" idx="7"/>
              <a:endCxn id="78" idx="3"/>
            </p:cNvCxnSpPr>
            <p:nvPr/>
          </p:nvCxnSpPr>
          <p:spPr>
            <a:xfrm flipV="1">
              <a:off x="7706504" y="2363627"/>
              <a:ext cx="139997" cy="17095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a:stCxn id="78" idx="5"/>
              <a:endCxn id="74" idx="1"/>
            </p:cNvCxnSpPr>
            <p:nvPr/>
          </p:nvCxnSpPr>
          <p:spPr>
            <a:xfrm>
              <a:off x="7901765" y="2363627"/>
              <a:ext cx="182525" cy="169847"/>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a:stCxn id="79" idx="3"/>
              <a:endCxn id="75" idx="7"/>
            </p:cNvCxnSpPr>
            <p:nvPr/>
          </p:nvCxnSpPr>
          <p:spPr>
            <a:xfrm flipH="1">
              <a:off x="8568771" y="2360926"/>
              <a:ext cx="139997" cy="17095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a:stCxn id="79" idx="5"/>
              <a:endCxn id="76" idx="1"/>
            </p:cNvCxnSpPr>
            <p:nvPr/>
          </p:nvCxnSpPr>
          <p:spPr>
            <a:xfrm>
              <a:off x="8764032" y="2360926"/>
              <a:ext cx="185542" cy="154115"/>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92" name="TextBox 91"/>
            <p:cNvSpPr txBox="1"/>
            <p:nvPr/>
          </p:nvSpPr>
          <p:spPr>
            <a:xfrm>
              <a:off x="6608562" y="2776898"/>
              <a:ext cx="161925" cy="184666"/>
            </a:xfrm>
            <a:prstGeom prst="rect">
              <a:avLst/>
            </a:prstGeom>
            <a:noFill/>
          </p:spPr>
          <p:txBody>
            <a:bodyPr wrap="square" rtlCol="0">
              <a:spAutoFit/>
            </a:bodyPr>
            <a:lstStyle/>
            <a:p>
              <a:r>
                <a:rPr lang="en-US" sz="600" dirty="0"/>
                <a:t>1</a:t>
              </a:r>
            </a:p>
          </p:txBody>
        </p:sp>
        <p:sp>
          <p:nvSpPr>
            <p:cNvPr id="93" name="TextBox 92"/>
            <p:cNvSpPr txBox="1"/>
            <p:nvPr/>
          </p:nvSpPr>
          <p:spPr>
            <a:xfrm>
              <a:off x="6824832" y="2779566"/>
              <a:ext cx="161925" cy="184666"/>
            </a:xfrm>
            <a:prstGeom prst="rect">
              <a:avLst/>
            </a:prstGeom>
            <a:noFill/>
          </p:spPr>
          <p:txBody>
            <a:bodyPr wrap="square" rtlCol="0">
              <a:spAutoFit/>
            </a:bodyPr>
            <a:lstStyle/>
            <a:p>
              <a:r>
                <a:rPr lang="en-US" sz="600" dirty="0"/>
                <a:t>2</a:t>
              </a:r>
            </a:p>
          </p:txBody>
        </p:sp>
        <p:sp>
          <p:nvSpPr>
            <p:cNvPr id="94" name="TextBox 93"/>
            <p:cNvSpPr txBox="1"/>
            <p:nvPr/>
          </p:nvSpPr>
          <p:spPr>
            <a:xfrm>
              <a:off x="6810897" y="2466686"/>
              <a:ext cx="293735" cy="184666"/>
            </a:xfrm>
            <a:prstGeom prst="rect">
              <a:avLst/>
            </a:prstGeom>
            <a:noFill/>
          </p:spPr>
          <p:txBody>
            <a:bodyPr wrap="square" rtlCol="0">
              <a:spAutoFit/>
            </a:bodyPr>
            <a:lstStyle/>
            <a:p>
              <a:r>
                <a:rPr lang="en-US" sz="600" dirty="0"/>
                <a:t>13</a:t>
              </a:r>
            </a:p>
          </p:txBody>
        </p:sp>
        <p:sp>
          <p:nvSpPr>
            <p:cNvPr id="95" name="TextBox 94"/>
            <p:cNvSpPr txBox="1"/>
            <p:nvPr/>
          </p:nvSpPr>
          <p:spPr>
            <a:xfrm>
              <a:off x="7242279" y="2475390"/>
              <a:ext cx="270436" cy="184666"/>
            </a:xfrm>
            <a:prstGeom prst="rect">
              <a:avLst/>
            </a:prstGeom>
            <a:noFill/>
          </p:spPr>
          <p:txBody>
            <a:bodyPr wrap="square" rtlCol="0">
              <a:spAutoFit/>
            </a:bodyPr>
            <a:lstStyle/>
            <a:p>
              <a:r>
                <a:rPr lang="en-US" sz="600" dirty="0"/>
                <a:t>14</a:t>
              </a:r>
            </a:p>
          </p:txBody>
        </p:sp>
        <p:sp>
          <p:nvSpPr>
            <p:cNvPr id="96" name="TextBox 95"/>
            <p:cNvSpPr txBox="1"/>
            <p:nvPr/>
          </p:nvSpPr>
          <p:spPr>
            <a:xfrm>
              <a:off x="7676063" y="2477587"/>
              <a:ext cx="259572" cy="184666"/>
            </a:xfrm>
            <a:prstGeom prst="rect">
              <a:avLst/>
            </a:prstGeom>
            <a:noFill/>
          </p:spPr>
          <p:txBody>
            <a:bodyPr wrap="square" rtlCol="0">
              <a:spAutoFit/>
            </a:bodyPr>
            <a:lstStyle/>
            <a:p>
              <a:r>
                <a:rPr lang="en-US" sz="600" dirty="0"/>
                <a:t>15</a:t>
              </a:r>
            </a:p>
          </p:txBody>
        </p:sp>
        <p:sp>
          <p:nvSpPr>
            <p:cNvPr id="97" name="TextBox 96"/>
            <p:cNvSpPr txBox="1"/>
            <p:nvPr/>
          </p:nvSpPr>
          <p:spPr>
            <a:xfrm>
              <a:off x="8118008" y="2466686"/>
              <a:ext cx="265029" cy="184666"/>
            </a:xfrm>
            <a:prstGeom prst="rect">
              <a:avLst/>
            </a:prstGeom>
            <a:noFill/>
          </p:spPr>
          <p:txBody>
            <a:bodyPr wrap="square" rtlCol="0">
              <a:spAutoFit/>
            </a:bodyPr>
            <a:lstStyle/>
            <a:p>
              <a:r>
                <a:rPr lang="en-US" sz="600" dirty="0"/>
                <a:t>16</a:t>
              </a:r>
            </a:p>
          </p:txBody>
        </p:sp>
        <p:sp>
          <p:nvSpPr>
            <p:cNvPr id="98" name="TextBox 97"/>
            <p:cNvSpPr txBox="1"/>
            <p:nvPr/>
          </p:nvSpPr>
          <p:spPr>
            <a:xfrm>
              <a:off x="8997606" y="2451000"/>
              <a:ext cx="271277" cy="184666"/>
            </a:xfrm>
            <a:prstGeom prst="rect">
              <a:avLst/>
            </a:prstGeom>
            <a:noFill/>
          </p:spPr>
          <p:txBody>
            <a:bodyPr wrap="square" rtlCol="0">
              <a:spAutoFit/>
            </a:bodyPr>
            <a:lstStyle/>
            <a:p>
              <a:r>
                <a:rPr lang="en-US" sz="600" dirty="0"/>
                <a:t>18</a:t>
              </a:r>
            </a:p>
          </p:txBody>
        </p:sp>
        <p:sp>
          <p:nvSpPr>
            <p:cNvPr id="99" name="TextBox 98"/>
            <p:cNvSpPr txBox="1"/>
            <p:nvPr/>
          </p:nvSpPr>
          <p:spPr>
            <a:xfrm>
              <a:off x="7033471" y="2244684"/>
              <a:ext cx="274952" cy="184666"/>
            </a:xfrm>
            <a:prstGeom prst="rect">
              <a:avLst/>
            </a:prstGeom>
            <a:noFill/>
          </p:spPr>
          <p:txBody>
            <a:bodyPr wrap="square" rtlCol="0">
              <a:spAutoFit/>
            </a:bodyPr>
            <a:lstStyle/>
            <a:p>
              <a:r>
                <a:rPr lang="en-US" sz="600" dirty="0"/>
                <a:t>19</a:t>
              </a:r>
            </a:p>
          </p:txBody>
        </p:sp>
        <p:sp>
          <p:nvSpPr>
            <p:cNvPr id="100" name="TextBox 99"/>
            <p:cNvSpPr txBox="1"/>
            <p:nvPr/>
          </p:nvSpPr>
          <p:spPr>
            <a:xfrm>
              <a:off x="7894691" y="2252407"/>
              <a:ext cx="273585" cy="184666"/>
            </a:xfrm>
            <a:prstGeom prst="rect">
              <a:avLst/>
            </a:prstGeom>
            <a:noFill/>
          </p:spPr>
          <p:txBody>
            <a:bodyPr wrap="square" rtlCol="0">
              <a:spAutoFit/>
            </a:bodyPr>
            <a:lstStyle/>
            <a:p>
              <a:r>
                <a:rPr lang="en-US" sz="600" dirty="0"/>
                <a:t>20</a:t>
              </a:r>
            </a:p>
          </p:txBody>
        </p:sp>
        <p:sp>
          <p:nvSpPr>
            <p:cNvPr id="101" name="TextBox 100"/>
            <p:cNvSpPr txBox="1"/>
            <p:nvPr/>
          </p:nvSpPr>
          <p:spPr>
            <a:xfrm>
              <a:off x="8742104" y="2242513"/>
              <a:ext cx="262734" cy="184666"/>
            </a:xfrm>
            <a:prstGeom prst="rect">
              <a:avLst/>
            </a:prstGeom>
            <a:noFill/>
          </p:spPr>
          <p:txBody>
            <a:bodyPr wrap="square" rtlCol="0">
              <a:spAutoFit/>
            </a:bodyPr>
            <a:lstStyle/>
            <a:p>
              <a:r>
                <a:rPr lang="en-US" sz="600" dirty="0"/>
                <a:t>21</a:t>
              </a:r>
            </a:p>
          </p:txBody>
        </p:sp>
        <p:sp>
          <p:nvSpPr>
            <p:cNvPr id="102" name="TextBox 101"/>
            <p:cNvSpPr txBox="1"/>
            <p:nvPr/>
          </p:nvSpPr>
          <p:spPr>
            <a:xfrm>
              <a:off x="7922365" y="1867225"/>
              <a:ext cx="274582" cy="184666"/>
            </a:xfrm>
            <a:prstGeom prst="rect">
              <a:avLst/>
            </a:prstGeom>
            <a:noFill/>
          </p:spPr>
          <p:txBody>
            <a:bodyPr wrap="square" rtlCol="0">
              <a:spAutoFit/>
            </a:bodyPr>
            <a:lstStyle/>
            <a:p>
              <a:r>
                <a:rPr lang="en-US" sz="600" dirty="0"/>
                <a:t>22</a:t>
              </a:r>
            </a:p>
          </p:txBody>
        </p:sp>
        <p:sp>
          <p:nvSpPr>
            <p:cNvPr id="103" name="TextBox 102"/>
            <p:cNvSpPr txBox="1"/>
            <p:nvPr/>
          </p:nvSpPr>
          <p:spPr>
            <a:xfrm>
              <a:off x="8544072" y="2461080"/>
              <a:ext cx="265029" cy="184666"/>
            </a:xfrm>
            <a:prstGeom prst="rect">
              <a:avLst/>
            </a:prstGeom>
            <a:noFill/>
          </p:spPr>
          <p:txBody>
            <a:bodyPr wrap="square" rtlCol="0">
              <a:spAutoFit/>
            </a:bodyPr>
            <a:lstStyle/>
            <a:p>
              <a:r>
                <a:rPr lang="en-US" sz="600" dirty="0"/>
                <a:t>17</a:t>
              </a:r>
            </a:p>
          </p:txBody>
        </p:sp>
        <p:sp>
          <p:nvSpPr>
            <p:cNvPr id="104" name="Right Arrow 103"/>
            <p:cNvSpPr/>
            <p:nvPr/>
          </p:nvSpPr>
          <p:spPr>
            <a:xfrm>
              <a:off x="3689572" y="2097207"/>
              <a:ext cx="303886" cy="92444"/>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ight Arrow 104"/>
            <p:cNvSpPr/>
            <p:nvPr/>
          </p:nvSpPr>
          <p:spPr>
            <a:xfrm>
              <a:off x="6398986" y="2143429"/>
              <a:ext cx="303886" cy="92444"/>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p:cNvSpPr/>
            <p:nvPr/>
          </p:nvSpPr>
          <p:spPr>
            <a:xfrm>
              <a:off x="5038788" y="2657949"/>
              <a:ext cx="759228" cy="274997"/>
            </a:xfrm>
            <a:prstGeom prst="ellipse">
              <a:avLst/>
            </a:prstGeom>
            <a:solidFill>
              <a:schemeClr val="accent1">
                <a:lumMod val="75000"/>
                <a:alpha val="23922"/>
              </a:schemeClr>
            </a:solidFill>
            <a:ln>
              <a:solidFill>
                <a:srgbClr val="0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7" name="Curved Connector 106"/>
            <p:cNvCxnSpPr/>
            <p:nvPr/>
          </p:nvCxnSpPr>
          <p:spPr>
            <a:xfrm rot="16200000" flipH="1">
              <a:off x="3758610" y="1528589"/>
              <a:ext cx="196574" cy="2350515"/>
            </a:xfrm>
            <a:prstGeom prst="curvedConnector2">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08" name="Curved Connector 107"/>
            <p:cNvCxnSpPr>
              <a:stCxn id="106" idx="5"/>
              <a:endCxn id="74" idx="3"/>
            </p:cNvCxnSpPr>
            <p:nvPr/>
          </p:nvCxnSpPr>
          <p:spPr>
            <a:xfrm rot="5400000" flipH="1" flipV="1">
              <a:off x="6733591" y="1541976"/>
              <a:ext cx="303937" cy="2397460"/>
            </a:xfrm>
            <a:prstGeom prst="curvedConnector3">
              <a:avLst>
                <a:gd name="adj1" fmla="val -88463"/>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09" name="Oval 108"/>
            <p:cNvSpPr/>
            <p:nvPr/>
          </p:nvSpPr>
          <p:spPr>
            <a:xfrm>
              <a:off x="6451921" y="2622529"/>
              <a:ext cx="759228" cy="331446"/>
            </a:xfrm>
            <a:prstGeom prst="ellipse">
              <a:avLst/>
            </a:prstGeom>
            <a:solidFill>
              <a:schemeClr val="accent1">
                <a:lumMod val="75000"/>
                <a:alpha val="23922"/>
              </a:schemeClr>
            </a:solidFill>
            <a:ln>
              <a:solidFill>
                <a:srgbClr val="0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0" name="Curved Connector 109"/>
            <p:cNvCxnSpPr>
              <a:stCxn id="36" idx="3"/>
              <a:endCxn id="109" idx="3"/>
            </p:cNvCxnSpPr>
            <p:nvPr/>
          </p:nvCxnSpPr>
          <p:spPr>
            <a:xfrm rot="16200000" flipH="1">
              <a:off x="5158738" y="1501067"/>
              <a:ext cx="313008" cy="2495730"/>
            </a:xfrm>
            <a:prstGeom prst="curvedConnector3">
              <a:avLst>
                <a:gd name="adj1" fmla="val 146094"/>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11" name="TextBox 110"/>
            <p:cNvSpPr txBox="1"/>
            <p:nvPr/>
          </p:nvSpPr>
          <p:spPr>
            <a:xfrm>
              <a:off x="3517617" y="2756638"/>
              <a:ext cx="487391" cy="200055"/>
            </a:xfrm>
            <a:prstGeom prst="rect">
              <a:avLst/>
            </a:prstGeom>
            <a:noFill/>
          </p:spPr>
          <p:txBody>
            <a:bodyPr wrap="square" rtlCol="0">
              <a:spAutoFit/>
            </a:bodyPr>
            <a:lstStyle/>
            <a:p>
              <a:r>
                <a:rPr lang="en-US" sz="700" dirty="0"/>
                <a:t>expand</a:t>
              </a:r>
            </a:p>
          </p:txBody>
        </p:sp>
        <p:sp>
          <p:nvSpPr>
            <p:cNvPr id="112" name="TextBox 111"/>
            <p:cNvSpPr txBox="1"/>
            <p:nvPr/>
          </p:nvSpPr>
          <p:spPr>
            <a:xfrm>
              <a:off x="5073872" y="3028518"/>
              <a:ext cx="487391" cy="200055"/>
            </a:xfrm>
            <a:prstGeom prst="rect">
              <a:avLst/>
            </a:prstGeom>
            <a:noFill/>
          </p:spPr>
          <p:txBody>
            <a:bodyPr wrap="square" rtlCol="0">
              <a:spAutoFit/>
            </a:bodyPr>
            <a:lstStyle/>
            <a:p>
              <a:r>
                <a:rPr lang="en-US" sz="700" dirty="0"/>
                <a:t>expand</a:t>
              </a:r>
            </a:p>
          </p:txBody>
        </p:sp>
        <p:sp>
          <p:nvSpPr>
            <p:cNvPr id="113" name="TextBox 112"/>
            <p:cNvSpPr txBox="1"/>
            <p:nvPr/>
          </p:nvSpPr>
          <p:spPr>
            <a:xfrm>
              <a:off x="6731008" y="3173904"/>
              <a:ext cx="577415" cy="200055"/>
            </a:xfrm>
            <a:prstGeom prst="rect">
              <a:avLst/>
            </a:prstGeom>
            <a:noFill/>
          </p:spPr>
          <p:txBody>
            <a:bodyPr wrap="square" rtlCol="0">
              <a:spAutoFit/>
            </a:bodyPr>
            <a:lstStyle/>
            <a:p>
              <a:r>
                <a:rPr lang="en-US" sz="700" dirty="0"/>
                <a:t>Collapse</a:t>
              </a:r>
            </a:p>
          </p:txBody>
        </p:sp>
      </p:grpSp>
      <p:grpSp>
        <p:nvGrpSpPr>
          <p:cNvPr id="114" name="Group 113"/>
          <p:cNvGrpSpPr/>
          <p:nvPr/>
        </p:nvGrpSpPr>
        <p:grpSpPr>
          <a:xfrm>
            <a:off x="810101" y="4327633"/>
            <a:ext cx="7942068" cy="1361613"/>
            <a:chOff x="1080630" y="4067255"/>
            <a:chExt cx="7942068" cy="1361613"/>
          </a:xfrm>
        </p:grpSpPr>
        <p:sp>
          <p:nvSpPr>
            <p:cNvPr id="115" name="Flowchart: Connector 114"/>
            <p:cNvSpPr/>
            <p:nvPr/>
          </p:nvSpPr>
          <p:spPr>
            <a:xfrm>
              <a:off x="1080630" y="4723169"/>
              <a:ext cx="78154" cy="78153"/>
            </a:xfrm>
            <a:prstGeom prst="flowChartConnector">
              <a:avLst/>
            </a:prstGeom>
            <a:solidFill>
              <a:srgbClr val="00B05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Flowchart: Connector 115"/>
            <p:cNvSpPr/>
            <p:nvPr/>
          </p:nvSpPr>
          <p:spPr>
            <a:xfrm>
              <a:off x="1509847" y="4723167"/>
              <a:ext cx="78154" cy="78152"/>
            </a:xfrm>
            <a:prstGeom prst="flowChartConnector">
              <a:avLst/>
            </a:prstGeom>
            <a:solidFill>
              <a:srgbClr val="00B05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Flowchart: Connector 116"/>
            <p:cNvSpPr/>
            <p:nvPr/>
          </p:nvSpPr>
          <p:spPr>
            <a:xfrm>
              <a:off x="1949938" y="4723165"/>
              <a:ext cx="78154" cy="78153"/>
            </a:xfrm>
            <a:prstGeom prst="flowChartConnector">
              <a:avLst/>
            </a:prstGeom>
            <a:solidFill>
              <a:srgbClr val="00B05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Flowchart: Connector 117"/>
            <p:cNvSpPr/>
            <p:nvPr/>
          </p:nvSpPr>
          <p:spPr>
            <a:xfrm>
              <a:off x="2382988" y="4722059"/>
              <a:ext cx="78154" cy="78153"/>
            </a:xfrm>
            <a:prstGeom prst="flowChartConnector">
              <a:avLst/>
            </a:prstGeom>
            <a:solidFill>
              <a:srgbClr val="00B05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Flowchart: Connector 118"/>
            <p:cNvSpPr/>
            <p:nvPr/>
          </p:nvSpPr>
          <p:spPr>
            <a:xfrm>
              <a:off x="2812205" y="4720464"/>
              <a:ext cx="78154" cy="78153"/>
            </a:xfrm>
            <a:prstGeom prst="flowChartConnector">
              <a:avLst/>
            </a:prstGeom>
            <a:solidFill>
              <a:srgbClr val="00B05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Flowchart: Connector 119"/>
            <p:cNvSpPr/>
            <p:nvPr/>
          </p:nvSpPr>
          <p:spPr>
            <a:xfrm>
              <a:off x="3248272" y="4703626"/>
              <a:ext cx="78154" cy="78153"/>
            </a:xfrm>
            <a:prstGeom prst="flowChartConnector">
              <a:avLst/>
            </a:prstGeom>
            <a:solidFill>
              <a:srgbClr val="00B05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Flowchart: Connector 120"/>
            <p:cNvSpPr/>
            <p:nvPr/>
          </p:nvSpPr>
          <p:spPr>
            <a:xfrm>
              <a:off x="1275891" y="4496953"/>
              <a:ext cx="78154" cy="78153"/>
            </a:xfrm>
            <a:prstGeom prst="flowChartConnector">
              <a:avLst/>
            </a:prstGeom>
            <a:solidFill>
              <a:srgbClr val="7030A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Flowchart: Connector 121"/>
            <p:cNvSpPr/>
            <p:nvPr/>
          </p:nvSpPr>
          <p:spPr>
            <a:xfrm>
              <a:off x="2145199" y="4496949"/>
              <a:ext cx="78154" cy="78153"/>
            </a:xfrm>
            <a:prstGeom prst="flowChartConnector">
              <a:avLst/>
            </a:prstGeom>
            <a:solidFill>
              <a:srgbClr val="7030A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Flowchart: Connector 122"/>
            <p:cNvSpPr/>
            <p:nvPr/>
          </p:nvSpPr>
          <p:spPr>
            <a:xfrm>
              <a:off x="3007466" y="4494248"/>
              <a:ext cx="78154" cy="78153"/>
            </a:xfrm>
            <a:prstGeom prst="flowChartConnector">
              <a:avLst/>
            </a:prstGeom>
            <a:solidFill>
              <a:srgbClr val="7030A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Flowchart: Connector 123"/>
            <p:cNvSpPr/>
            <p:nvPr/>
          </p:nvSpPr>
          <p:spPr>
            <a:xfrm>
              <a:off x="2145199" y="4142148"/>
              <a:ext cx="78154" cy="78153"/>
            </a:xfrm>
            <a:prstGeom prst="flowChartConnector">
              <a:avLst/>
            </a:prstGeom>
            <a:solidFill>
              <a:srgbClr val="FF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5" name="Straight Connector 124"/>
            <p:cNvCxnSpPr>
              <a:stCxn id="121" idx="7"/>
              <a:endCxn id="124" idx="2"/>
            </p:cNvCxnSpPr>
            <p:nvPr/>
          </p:nvCxnSpPr>
          <p:spPr>
            <a:xfrm flipV="1">
              <a:off x="1342600" y="4181225"/>
              <a:ext cx="802599" cy="32717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a:stCxn id="115" idx="0"/>
              <a:endCxn id="121" idx="3"/>
            </p:cNvCxnSpPr>
            <p:nvPr/>
          </p:nvCxnSpPr>
          <p:spPr>
            <a:xfrm flipV="1">
              <a:off x="1119707" y="4563661"/>
              <a:ext cx="167629" cy="159508"/>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a:stCxn id="121" idx="5"/>
              <a:endCxn id="116" idx="1"/>
            </p:cNvCxnSpPr>
            <p:nvPr/>
          </p:nvCxnSpPr>
          <p:spPr>
            <a:xfrm>
              <a:off x="1342600" y="4563661"/>
              <a:ext cx="178692" cy="17095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a:stCxn id="124" idx="4"/>
              <a:endCxn id="122" idx="0"/>
            </p:cNvCxnSpPr>
            <p:nvPr/>
          </p:nvCxnSpPr>
          <p:spPr>
            <a:xfrm>
              <a:off x="2184276" y="4220301"/>
              <a:ext cx="0" cy="276648"/>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a:stCxn id="124" idx="6"/>
              <a:endCxn id="123" idx="1"/>
            </p:cNvCxnSpPr>
            <p:nvPr/>
          </p:nvCxnSpPr>
          <p:spPr>
            <a:xfrm>
              <a:off x="2223353" y="4181225"/>
              <a:ext cx="795558" cy="324468"/>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a:stCxn id="117" idx="7"/>
              <a:endCxn id="122" idx="3"/>
            </p:cNvCxnSpPr>
            <p:nvPr/>
          </p:nvCxnSpPr>
          <p:spPr>
            <a:xfrm flipV="1">
              <a:off x="2016647" y="4563657"/>
              <a:ext cx="139997" cy="17095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p:cNvCxnSpPr>
              <a:stCxn id="122" idx="5"/>
              <a:endCxn id="118" idx="1"/>
            </p:cNvCxnSpPr>
            <p:nvPr/>
          </p:nvCxnSpPr>
          <p:spPr>
            <a:xfrm>
              <a:off x="2211908" y="4563657"/>
              <a:ext cx="182525" cy="169847"/>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a:stCxn id="123" idx="3"/>
              <a:endCxn id="119" idx="7"/>
            </p:cNvCxnSpPr>
            <p:nvPr/>
          </p:nvCxnSpPr>
          <p:spPr>
            <a:xfrm flipH="1">
              <a:off x="2878914" y="4560956"/>
              <a:ext cx="139997" cy="17095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a:stCxn id="123" idx="5"/>
              <a:endCxn id="120" idx="1"/>
            </p:cNvCxnSpPr>
            <p:nvPr/>
          </p:nvCxnSpPr>
          <p:spPr>
            <a:xfrm>
              <a:off x="3074175" y="4560956"/>
              <a:ext cx="185542" cy="154115"/>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134" name="TextBox 133"/>
            <p:cNvSpPr txBox="1"/>
            <p:nvPr/>
          </p:nvSpPr>
          <p:spPr>
            <a:xfrm>
              <a:off x="1121040" y="4666716"/>
              <a:ext cx="293735" cy="184666"/>
            </a:xfrm>
            <a:prstGeom prst="rect">
              <a:avLst/>
            </a:prstGeom>
            <a:noFill/>
          </p:spPr>
          <p:txBody>
            <a:bodyPr wrap="square" rtlCol="0">
              <a:spAutoFit/>
            </a:bodyPr>
            <a:lstStyle/>
            <a:p>
              <a:r>
                <a:rPr lang="en-US" sz="600" dirty="0"/>
                <a:t>13</a:t>
              </a:r>
            </a:p>
          </p:txBody>
        </p:sp>
        <p:sp>
          <p:nvSpPr>
            <p:cNvPr id="135" name="TextBox 134"/>
            <p:cNvSpPr txBox="1"/>
            <p:nvPr/>
          </p:nvSpPr>
          <p:spPr>
            <a:xfrm>
              <a:off x="1552422" y="4675420"/>
              <a:ext cx="270436" cy="184666"/>
            </a:xfrm>
            <a:prstGeom prst="rect">
              <a:avLst/>
            </a:prstGeom>
            <a:noFill/>
          </p:spPr>
          <p:txBody>
            <a:bodyPr wrap="square" rtlCol="0">
              <a:spAutoFit/>
            </a:bodyPr>
            <a:lstStyle/>
            <a:p>
              <a:r>
                <a:rPr lang="en-US" sz="600" dirty="0"/>
                <a:t>14</a:t>
              </a:r>
            </a:p>
          </p:txBody>
        </p:sp>
        <p:sp>
          <p:nvSpPr>
            <p:cNvPr id="136" name="TextBox 135"/>
            <p:cNvSpPr txBox="1"/>
            <p:nvPr/>
          </p:nvSpPr>
          <p:spPr>
            <a:xfrm>
              <a:off x="1986206" y="4677617"/>
              <a:ext cx="259572" cy="184666"/>
            </a:xfrm>
            <a:prstGeom prst="rect">
              <a:avLst/>
            </a:prstGeom>
            <a:noFill/>
          </p:spPr>
          <p:txBody>
            <a:bodyPr wrap="square" rtlCol="0">
              <a:spAutoFit/>
            </a:bodyPr>
            <a:lstStyle/>
            <a:p>
              <a:r>
                <a:rPr lang="en-US" sz="600" dirty="0"/>
                <a:t>15</a:t>
              </a:r>
            </a:p>
          </p:txBody>
        </p:sp>
        <p:sp>
          <p:nvSpPr>
            <p:cNvPr id="137" name="TextBox 136"/>
            <p:cNvSpPr txBox="1"/>
            <p:nvPr/>
          </p:nvSpPr>
          <p:spPr>
            <a:xfrm>
              <a:off x="2428151" y="4666716"/>
              <a:ext cx="265029" cy="184666"/>
            </a:xfrm>
            <a:prstGeom prst="rect">
              <a:avLst/>
            </a:prstGeom>
            <a:noFill/>
          </p:spPr>
          <p:txBody>
            <a:bodyPr wrap="square" rtlCol="0">
              <a:spAutoFit/>
            </a:bodyPr>
            <a:lstStyle/>
            <a:p>
              <a:r>
                <a:rPr lang="en-US" sz="600" dirty="0"/>
                <a:t>16</a:t>
              </a:r>
            </a:p>
          </p:txBody>
        </p:sp>
        <p:sp>
          <p:nvSpPr>
            <p:cNvPr id="138" name="TextBox 137"/>
            <p:cNvSpPr txBox="1"/>
            <p:nvPr/>
          </p:nvSpPr>
          <p:spPr>
            <a:xfrm>
              <a:off x="3307749" y="4651030"/>
              <a:ext cx="271277" cy="184666"/>
            </a:xfrm>
            <a:prstGeom prst="rect">
              <a:avLst/>
            </a:prstGeom>
            <a:noFill/>
          </p:spPr>
          <p:txBody>
            <a:bodyPr wrap="square" rtlCol="0">
              <a:spAutoFit/>
            </a:bodyPr>
            <a:lstStyle/>
            <a:p>
              <a:r>
                <a:rPr lang="en-US" sz="600" dirty="0"/>
                <a:t>18</a:t>
              </a:r>
            </a:p>
          </p:txBody>
        </p:sp>
        <p:sp>
          <p:nvSpPr>
            <p:cNvPr id="139" name="TextBox 138"/>
            <p:cNvSpPr txBox="1"/>
            <p:nvPr/>
          </p:nvSpPr>
          <p:spPr>
            <a:xfrm>
              <a:off x="1343614" y="4444714"/>
              <a:ext cx="274952" cy="184666"/>
            </a:xfrm>
            <a:prstGeom prst="rect">
              <a:avLst/>
            </a:prstGeom>
            <a:noFill/>
          </p:spPr>
          <p:txBody>
            <a:bodyPr wrap="square" rtlCol="0">
              <a:spAutoFit/>
            </a:bodyPr>
            <a:lstStyle/>
            <a:p>
              <a:r>
                <a:rPr lang="en-US" sz="600" dirty="0"/>
                <a:t>19</a:t>
              </a:r>
            </a:p>
          </p:txBody>
        </p:sp>
        <p:sp>
          <p:nvSpPr>
            <p:cNvPr id="140" name="TextBox 139"/>
            <p:cNvSpPr txBox="1"/>
            <p:nvPr/>
          </p:nvSpPr>
          <p:spPr>
            <a:xfrm>
              <a:off x="2204834" y="4452437"/>
              <a:ext cx="273585" cy="184666"/>
            </a:xfrm>
            <a:prstGeom prst="rect">
              <a:avLst/>
            </a:prstGeom>
            <a:noFill/>
          </p:spPr>
          <p:txBody>
            <a:bodyPr wrap="square" rtlCol="0">
              <a:spAutoFit/>
            </a:bodyPr>
            <a:lstStyle/>
            <a:p>
              <a:r>
                <a:rPr lang="en-US" sz="600" dirty="0"/>
                <a:t>20</a:t>
              </a:r>
            </a:p>
          </p:txBody>
        </p:sp>
        <p:sp>
          <p:nvSpPr>
            <p:cNvPr id="141" name="TextBox 140"/>
            <p:cNvSpPr txBox="1"/>
            <p:nvPr/>
          </p:nvSpPr>
          <p:spPr>
            <a:xfrm>
              <a:off x="3052247" y="4442543"/>
              <a:ext cx="262734" cy="184666"/>
            </a:xfrm>
            <a:prstGeom prst="rect">
              <a:avLst/>
            </a:prstGeom>
            <a:noFill/>
          </p:spPr>
          <p:txBody>
            <a:bodyPr wrap="square" rtlCol="0">
              <a:spAutoFit/>
            </a:bodyPr>
            <a:lstStyle/>
            <a:p>
              <a:r>
                <a:rPr lang="en-US" sz="600" dirty="0"/>
                <a:t>21</a:t>
              </a:r>
            </a:p>
          </p:txBody>
        </p:sp>
        <p:sp>
          <p:nvSpPr>
            <p:cNvPr id="142" name="TextBox 141"/>
            <p:cNvSpPr txBox="1"/>
            <p:nvPr/>
          </p:nvSpPr>
          <p:spPr>
            <a:xfrm>
              <a:off x="2232508" y="4067255"/>
              <a:ext cx="274582" cy="184666"/>
            </a:xfrm>
            <a:prstGeom prst="rect">
              <a:avLst/>
            </a:prstGeom>
            <a:noFill/>
          </p:spPr>
          <p:txBody>
            <a:bodyPr wrap="square" rtlCol="0">
              <a:spAutoFit/>
            </a:bodyPr>
            <a:lstStyle/>
            <a:p>
              <a:r>
                <a:rPr lang="en-US" sz="600" dirty="0"/>
                <a:t>22</a:t>
              </a:r>
            </a:p>
          </p:txBody>
        </p:sp>
        <p:sp>
          <p:nvSpPr>
            <p:cNvPr id="143" name="TextBox 142"/>
            <p:cNvSpPr txBox="1"/>
            <p:nvPr/>
          </p:nvSpPr>
          <p:spPr>
            <a:xfrm>
              <a:off x="2854215" y="4661110"/>
              <a:ext cx="265029" cy="184666"/>
            </a:xfrm>
            <a:prstGeom prst="rect">
              <a:avLst/>
            </a:prstGeom>
            <a:noFill/>
          </p:spPr>
          <p:txBody>
            <a:bodyPr wrap="square" rtlCol="0">
              <a:spAutoFit/>
            </a:bodyPr>
            <a:lstStyle/>
            <a:p>
              <a:r>
                <a:rPr lang="en-US" sz="600" dirty="0"/>
                <a:t>17</a:t>
              </a:r>
            </a:p>
          </p:txBody>
        </p:sp>
        <p:sp>
          <p:nvSpPr>
            <p:cNvPr id="144" name="Flowchart: Connector 143"/>
            <p:cNvSpPr/>
            <p:nvPr/>
          </p:nvSpPr>
          <p:spPr>
            <a:xfrm>
              <a:off x="5236924" y="4905618"/>
              <a:ext cx="78154" cy="78153"/>
            </a:xfrm>
            <a:prstGeom prst="flowChartConnector">
              <a:avLst/>
            </a:prstGeom>
            <a:solidFill>
              <a:srgbClr val="0070C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Flowchart: Connector 144"/>
            <p:cNvSpPr/>
            <p:nvPr/>
          </p:nvSpPr>
          <p:spPr>
            <a:xfrm>
              <a:off x="5019238" y="4905619"/>
              <a:ext cx="78154" cy="78153"/>
            </a:xfrm>
            <a:prstGeom prst="flowChartConnector">
              <a:avLst/>
            </a:prstGeom>
            <a:solidFill>
              <a:srgbClr val="0070C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Flowchart: Connector 145"/>
            <p:cNvSpPr/>
            <p:nvPr/>
          </p:nvSpPr>
          <p:spPr>
            <a:xfrm>
              <a:off x="3809747" y="4725750"/>
              <a:ext cx="78154" cy="78153"/>
            </a:xfrm>
            <a:prstGeom prst="flowChartConnector">
              <a:avLst/>
            </a:prstGeom>
            <a:solidFill>
              <a:srgbClr val="00B05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Flowchart: Connector 146"/>
            <p:cNvSpPr/>
            <p:nvPr/>
          </p:nvSpPr>
          <p:spPr>
            <a:xfrm>
              <a:off x="4238964" y="4725748"/>
              <a:ext cx="78154" cy="78152"/>
            </a:xfrm>
            <a:prstGeom prst="flowChartConnector">
              <a:avLst/>
            </a:prstGeom>
            <a:solidFill>
              <a:srgbClr val="00B05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Flowchart: Connector 147"/>
            <p:cNvSpPr/>
            <p:nvPr/>
          </p:nvSpPr>
          <p:spPr>
            <a:xfrm>
              <a:off x="4679055" y="4725746"/>
              <a:ext cx="78154" cy="78153"/>
            </a:xfrm>
            <a:prstGeom prst="flowChartConnector">
              <a:avLst/>
            </a:prstGeom>
            <a:solidFill>
              <a:srgbClr val="00B05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Flowchart: Connector 148"/>
            <p:cNvSpPr/>
            <p:nvPr/>
          </p:nvSpPr>
          <p:spPr>
            <a:xfrm>
              <a:off x="5112105" y="4724640"/>
              <a:ext cx="78154" cy="78153"/>
            </a:xfrm>
            <a:prstGeom prst="flowChartConnector">
              <a:avLst/>
            </a:prstGeom>
            <a:solidFill>
              <a:srgbClr val="00B05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Flowchart: Connector 149"/>
            <p:cNvSpPr/>
            <p:nvPr/>
          </p:nvSpPr>
          <p:spPr>
            <a:xfrm>
              <a:off x="5541322" y="4723045"/>
              <a:ext cx="78154" cy="78153"/>
            </a:xfrm>
            <a:prstGeom prst="flowChartConnector">
              <a:avLst/>
            </a:prstGeom>
            <a:solidFill>
              <a:srgbClr val="00B05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Flowchart: Connector 150"/>
            <p:cNvSpPr/>
            <p:nvPr/>
          </p:nvSpPr>
          <p:spPr>
            <a:xfrm>
              <a:off x="5977389" y="4706207"/>
              <a:ext cx="78154" cy="78153"/>
            </a:xfrm>
            <a:prstGeom prst="flowChartConnector">
              <a:avLst/>
            </a:prstGeom>
            <a:solidFill>
              <a:srgbClr val="00B05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Flowchart: Connector 151"/>
            <p:cNvSpPr/>
            <p:nvPr/>
          </p:nvSpPr>
          <p:spPr>
            <a:xfrm>
              <a:off x="4005008" y="4499534"/>
              <a:ext cx="78154" cy="78153"/>
            </a:xfrm>
            <a:prstGeom prst="flowChartConnector">
              <a:avLst/>
            </a:prstGeom>
            <a:solidFill>
              <a:srgbClr val="7030A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Flowchart: Connector 152"/>
            <p:cNvSpPr/>
            <p:nvPr/>
          </p:nvSpPr>
          <p:spPr>
            <a:xfrm>
              <a:off x="4874316" y="4499530"/>
              <a:ext cx="78154" cy="78153"/>
            </a:xfrm>
            <a:prstGeom prst="flowChartConnector">
              <a:avLst/>
            </a:prstGeom>
            <a:solidFill>
              <a:srgbClr val="7030A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Flowchart: Connector 153"/>
            <p:cNvSpPr/>
            <p:nvPr/>
          </p:nvSpPr>
          <p:spPr>
            <a:xfrm>
              <a:off x="5736583" y="4496829"/>
              <a:ext cx="78154" cy="78153"/>
            </a:xfrm>
            <a:prstGeom prst="flowChartConnector">
              <a:avLst/>
            </a:prstGeom>
            <a:solidFill>
              <a:srgbClr val="7030A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Flowchart: Connector 154"/>
            <p:cNvSpPr/>
            <p:nvPr/>
          </p:nvSpPr>
          <p:spPr>
            <a:xfrm>
              <a:off x="4874316" y="4144729"/>
              <a:ext cx="78154" cy="78153"/>
            </a:xfrm>
            <a:prstGeom prst="flowChartConnector">
              <a:avLst/>
            </a:prstGeom>
            <a:solidFill>
              <a:srgbClr val="FF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6" name="Straight Connector 155"/>
            <p:cNvCxnSpPr>
              <a:stCxn id="152" idx="7"/>
              <a:endCxn id="155" idx="2"/>
            </p:cNvCxnSpPr>
            <p:nvPr/>
          </p:nvCxnSpPr>
          <p:spPr>
            <a:xfrm flipV="1">
              <a:off x="4071717" y="4183806"/>
              <a:ext cx="802599" cy="32717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p:cNvCxnSpPr>
              <a:stCxn id="146" idx="0"/>
              <a:endCxn id="152" idx="3"/>
            </p:cNvCxnSpPr>
            <p:nvPr/>
          </p:nvCxnSpPr>
          <p:spPr>
            <a:xfrm flipV="1">
              <a:off x="3848824" y="4566242"/>
              <a:ext cx="167629" cy="159508"/>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p:cNvCxnSpPr>
              <a:stCxn id="152" idx="5"/>
              <a:endCxn id="147" idx="1"/>
            </p:cNvCxnSpPr>
            <p:nvPr/>
          </p:nvCxnSpPr>
          <p:spPr>
            <a:xfrm>
              <a:off x="4071717" y="4566242"/>
              <a:ext cx="178692" cy="17095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p:cNvCxnSpPr>
              <a:stCxn id="155" idx="4"/>
              <a:endCxn id="153" idx="0"/>
            </p:cNvCxnSpPr>
            <p:nvPr/>
          </p:nvCxnSpPr>
          <p:spPr>
            <a:xfrm>
              <a:off x="4913393" y="4222882"/>
              <a:ext cx="0" cy="276648"/>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p:cNvCxnSpPr>
              <a:stCxn id="155" idx="6"/>
              <a:endCxn id="154" idx="1"/>
            </p:cNvCxnSpPr>
            <p:nvPr/>
          </p:nvCxnSpPr>
          <p:spPr>
            <a:xfrm>
              <a:off x="4952470" y="4183806"/>
              <a:ext cx="795558" cy="324468"/>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p:cNvCxnSpPr>
              <a:stCxn id="148" idx="7"/>
              <a:endCxn id="153" idx="3"/>
            </p:cNvCxnSpPr>
            <p:nvPr/>
          </p:nvCxnSpPr>
          <p:spPr>
            <a:xfrm flipV="1">
              <a:off x="4745764" y="4566238"/>
              <a:ext cx="139997" cy="17095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p:cNvCxnSpPr>
              <a:stCxn id="153" idx="5"/>
              <a:endCxn id="149" idx="1"/>
            </p:cNvCxnSpPr>
            <p:nvPr/>
          </p:nvCxnSpPr>
          <p:spPr>
            <a:xfrm>
              <a:off x="4941025" y="4566238"/>
              <a:ext cx="182525" cy="169847"/>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p:cNvCxnSpPr>
              <a:stCxn id="149" idx="3"/>
              <a:endCxn id="145" idx="0"/>
            </p:cNvCxnSpPr>
            <p:nvPr/>
          </p:nvCxnSpPr>
          <p:spPr>
            <a:xfrm flipH="1">
              <a:off x="5058315" y="4791348"/>
              <a:ext cx="65235" cy="11427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p:cNvCxnSpPr>
              <a:stCxn id="149" idx="5"/>
              <a:endCxn id="144" idx="0"/>
            </p:cNvCxnSpPr>
            <p:nvPr/>
          </p:nvCxnSpPr>
          <p:spPr>
            <a:xfrm>
              <a:off x="5178814" y="4791348"/>
              <a:ext cx="97187" cy="11427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p:cNvCxnSpPr>
              <a:stCxn id="154" idx="3"/>
              <a:endCxn id="150" idx="7"/>
            </p:cNvCxnSpPr>
            <p:nvPr/>
          </p:nvCxnSpPr>
          <p:spPr>
            <a:xfrm flipH="1">
              <a:off x="5608031" y="4563537"/>
              <a:ext cx="139997" cy="17095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p:cNvCxnSpPr>
              <a:stCxn id="154" idx="5"/>
              <a:endCxn id="151" idx="1"/>
            </p:cNvCxnSpPr>
            <p:nvPr/>
          </p:nvCxnSpPr>
          <p:spPr>
            <a:xfrm>
              <a:off x="5803292" y="4563537"/>
              <a:ext cx="185542" cy="154115"/>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167" name="TextBox 166"/>
            <p:cNvSpPr txBox="1"/>
            <p:nvPr/>
          </p:nvSpPr>
          <p:spPr>
            <a:xfrm>
              <a:off x="4947320" y="4987843"/>
              <a:ext cx="161925" cy="184666"/>
            </a:xfrm>
            <a:prstGeom prst="rect">
              <a:avLst/>
            </a:prstGeom>
            <a:noFill/>
          </p:spPr>
          <p:txBody>
            <a:bodyPr wrap="square" rtlCol="0">
              <a:spAutoFit/>
            </a:bodyPr>
            <a:lstStyle/>
            <a:p>
              <a:r>
                <a:rPr lang="en-US" sz="600" dirty="0"/>
                <a:t>7</a:t>
              </a:r>
            </a:p>
          </p:txBody>
        </p:sp>
        <p:sp>
          <p:nvSpPr>
            <p:cNvPr id="168" name="TextBox 167"/>
            <p:cNvSpPr txBox="1"/>
            <p:nvPr/>
          </p:nvSpPr>
          <p:spPr>
            <a:xfrm>
              <a:off x="5188324" y="4987787"/>
              <a:ext cx="161925" cy="184666"/>
            </a:xfrm>
            <a:prstGeom prst="rect">
              <a:avLst/>
            </a:prstGeom>
            <a:noFill/>
          </p:spPr>
          <p:txBody>
            <a:bodyPr wrap="square" rtlCol="0">
              <a:spAutoFit/>
            </a:bodyPr>
            <a:lstStyle/>
            <a:p>
              <a:r>
                <a:rPr lang="en-US" sz="600" dirty="0"/>
                <a:t>8</a:t>
              </a:r>
            </a:p>
          </p:txBody>
        </p:sp>
        <p:sp>
          <p:nvSpPr>
            <p:cNvPr id="169" name="TextBox 168"/>
            <p:cNvSpPr txBox="1"/>
            <p:nvPr/>
          </p:nvSpPr>
          <p:spPr>
            <a:xfrm>
              <a:off x="3850157" y="4669297"/>
              <a:ext cx="293735" cy="184666"/>
            </a:xfrm>
            <a:prstGeom prst="rect">
              <a:avLst/>
            </a:prstGeom>
            <a:noFill/>
          </p:spPr>
          <p:txBody>
            <a:bodyPr wrap="square" rtlCol="0">
              <a:spAutoFit/>
            </a:bodyPr>
            <a:lstStyle/>
            <a:p>
              <a:r>
                <a:rPr lang="en-US" sz="600" dirty="0"/>
                <a:t>13</a:t>
              </a:r>
            </a:p>
          </p:txBody>
        </p:sp>
        <p:sp>
          <p:nvSpPr>
            <p:cNvPr id="170" name="TextBox 169"/>
            <p:cNvSpPr txBox="1"/>
            <p:nvPr/>
          </p:nvSpPr>
          <p:spPr>
            <a:xfrm>
              <a:off x="4281539" y="4678001"/>
              <a:ext cx="270436" cy="184666"/>
            </a:xfrm>
            <a:prstGeom prst="rect">
              <a:avLst/>
            </a:prstGeom>
            <a:noFill/>
          </p:spPr>
          <p:txBody>
            <a:bodyPr wrap="square" rtlCol="0">
              <a:spAutoFit/>
            </a:bodyPr>
            <a:lstStyle/>
            <a:p>
              <a:r>
                <a:rPr lang="en-US" sz="600" dirty="0"/>
                <a:t>14</a:t>
              </a:r>
            </a:p>
          </p:txBody>
        </p:sp>
        <p:sp>
          <p:nvSpPr>
            <p:cNvPr id="171" name="TextBox 170"/>
            <p:cNvSpPr txBox="1"/>
            <p:nvPr/>
          </p:nvSpPr>
          <p:spPr>
            <a:xfrm>
              <a:off x="4715323" y="4680198"/>
              <a:ext cx="259572" cy="184666"/>
            </a:xfrm>
            <a:prstGeom prst="rect">
              <a:avLst/>
            </a:prstGeom>
            <a:noFill/>
          </p:spPr>
          <p:txBody>
            <a:bodyPr wrap="square" rtlCol="0">
              <a:spAutoFit/>
            </a:bodyPr>
            <a:lstStyle/>
            <a:p>
              <a:r>
                <a:rPr lang="en-US" sz="600" dirty="0"/>
                <a:t>15</a:t>
              </a:r>
            </a:p>
          </p:txBody>
        </p:sp>
        <p:sp>
          <p:nvSpPr>
            <p:cNvPr id="172" name="TextBox 171"/>
            <p:cNvSpPr txBox="1"/>
            <p:nvPr/>
          </p:nvSpPr>
          <p:spPr>
            <a:xfrm>
              <a:off x="5157268" y="4669297"/>
              <a:ext cx="265029" cy="184666"/>
            </a:xfrm>
            <a:prstGeom prst="rect">
              <a:avLst/>
            </a:prstGeom>
            <a:noFill/>
          </p:spPr>
          <p:txBody>
            <a:bodyPr wrap="square" rtlCol="0">
              <a:spAutoFit/>
            </a:bodyPr>
            <a:lstStyle/>
            <a:p>
              <a:r>
                <a:rPr lang="en-US" sz="600" dirty="0"/>
                <a:t>16</a:t>
              </a:r>
            </a:p>
          </p:txBody>
        </p:sp>
        <p:sp>
          <p:nvSpPr>
            <p:cNvPr id="173" name="TextBox 172"/>
            <p:cNvSpPr txBox="1"/>
            <p:nvPr/>
          </p:nvSpPr>
          <p:spPr>
            <a:xfrm>
              <a:off x="6036866" y="4653611"/>
              <a:ext cx="271277" cy="184666"/>
            </a:xfrm>
            <a:prstGeom prst="rect">
              <a:avLst/>
            </a:prstGeom>
            <a:noFill/>
          </p:spPr>
          <p:txBody>
            <a:bodyPr wrap="square" rtlCol="0">
              <a:spAutoFit/>
            </a:bodyPr>
            <a:lstStyle/>
            <a:p>
              <a:r>
                <a:rPr lang="en-US" sz="600" dirty="0"/>
                <a:t>18</a:t>
              </a:r>
            </a:p>
          </p:txBody>
        </p:sp>
        <p:sp>
          <p:nvSpPr>
            <p:cNvPr id="174" name="TextBox 173"/>
            <p:cNvSpPr txBox="1"/>
            <p:nvPr/>
          </p:nvSpPr>
          <p:spPr>
            <a:xfrm>
              <a:off x="4072731" y="4447295"/>
              <a:ext cx="274952" cy="184666"/>
            </a:xfrm>
            <a:prstGeom prst="rect">
              <a:avLst/>
            </a:prstGeom>
            <a:noFill/>
          </p:spPr>
          <p:txBody>
            <a:bodyPr wrap="square" rtlCol="0">
              <a:spAutoFit/>
            </a:bodyPr>
            <a:lstStyle/>
            <a:p>
              <a:r>
                <a:rPr lang="en-US" sz="600" dirty="0"/>
                <a:t>19</a:t>
              </a:r>
            </a:p>
          </p:txBody>
        </p:sp>
        <p:sp>
          <p:nvSpPr>
            <p:cNvPr id="175" name="TextBox 174"/>
            <p:cNvSpPr txBox="1"/>
            <p:nvPr/>
          </p:nvSpPr>
          <p:spPr>
            <a:xfrm>
              <a:off x="4933951" y="4455018"/>
              <a:ext cx="273585" cy="184666"/>
            </a:xfrm>
            <a:prstGeom prst="rect">
              <a:avLst/>
            </a:prstGeom>
            <a:noFill/>
          </p:spPr>
          <p:txBody>
            <a:bodyPr wrap="square" rtlCol="0">
              <a:spAutoFit/>
            </a:bodyPr>
            <a:lstStyle/>
            <a:p>
              <a:r>
                <a:rPr lang="en-US" sz="600" dirty="0"/>
                <a:t>20</a:t>
              </a:r>
            </a:p>
          </p:txBody>
        </p:sp>
        <p:sp>
          <p:nvSpPr>
            <p:cNvPr id="176" name="TextBox 175"/>
            <p:cNvSpPr txBox="1"/>
            <p:nvPr/>
          </p:nvSpPr>
          <p:spPr>
            <a:xfrm>
              <a:off x="5781364" y="4445124"/>
              <a:ext cx="262734" cy="184666"/>
            </a:xfrm>
            <a:prstGeom prst="rect">
              <a:avLst/>
            </a:prstGeom>
            <a:noFill/>
          </p:spPr>
          <p:txBody>
            <a:bodyPr wrap="square" rtlCol="0">
              <a:spAutoFit/>
            </a:bodyPr>
            <a:lstStyle/>
            <a:p>
              <a:r>
                <a:rPr lang="en-US" sz="600" dirty="0"/>
                <a:t>21</a:t>
              </a:r>
            </a:p>
          </p:txBody>
        </p:sp>
        <p:sp>
          <p:nvSpPr>
            <p:cNvPr id="177" name="TextBox 176"/>
            <p:cNvSpPr txBox="1"/>
            <p:nvPr/>
          </p:nvSpPr>
          <p:spPr>
            <a:xfrm>
              <a:off x="4961625" y="4069836"/>
              <a:ext cx="274582" cy="184666"/>
            </a:xfrm>
            <a:prstGeom prst="rect">
              <a:avLst/>
            </a:prstGeom>
            <a:noFill/>
          </p:spPr>
          <p:txBody>
            <a:bodyPr wrap="square" rtlCol="0">
              <a:spAutoFit/>
            </a:bodyPr>
            <a:lstStyle/>
            <a:p>
              <a:r>
                <a:rPr lang="en-US" sz="600" dirty="0"/>
                <a:t>22</a:t>
              </a:r>
            </a:p>
          </p:txBody>
        </p:sp>
        <p:sp>
          <p:nvSpPr>
            <p:cNvPr id="178" name="TextBox 177"/>
            <p:cNvSpPr txBox="1"/>
            <p:nvPr/>
          </p:nvSpPr>
          <p:spPr>
            <a:xfrm>
              <a:off x="5583332" y="4663691"/>
              <a:ext cx="265029" cy="184666"/>
            </a:xfrm>
            <a:prstGeom prst="rect">
              <a:avLst/>
            </a:prstGeom>
            <a:noFill/>
          </p:spPr>
          <p:txBody>
            <a:bodyPr wrap="square" rtlCol="0">
              <a:spAutoFit/>
            </a:bodyPr>
            <a:lstStyle/>
            <a:p>
              <a:r>
                <a:rPr lang="en-US" sz="600" dirty="0"/>
                <a:t>17</a:t>
              </a:r>
            </a:p>
          </p:txBody>
        </p:sp>
        <p:sp>
          <p:nvSpPr>
            <p:cNvPr id="179" name="Flowchart: Connector 178"/>
            <p:cNvSpPr/>
            <p:nvPr/>
          </p:nvSpPr>
          <p:spPr>
            <a:xfrm>
              <a:off x="6643500" y="4904145"/>
              <a:ext cx="78154" cy="78153"/>
            </a:xfrm>
            <a:prstGeom prst="flowChartConnector">
              <a:avLst/>
            </a:prstGeom>
            <a:solidFill>
              <a:srgbClr val="0070C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Flowchart: Connector 179"/>
            <p:cNvSpPr/>
            <p:nvPr/>
          </p:nvSpPr>
          <p:spPr>
            <a:xfrm>
              <a:off x="6431435" y="4904148"/>
              <a:ext cx="78154" cy="78153"/>
            </a:xfrm>
            <a:prstGeom prst="flowChartConnector">
              <a:avLst/>
            </a:prstGeom>
            <a:solidFill>
              <a:srgbClr val="0070C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1" name="Flowchart: Connector 180"/>
            <p:cNvSpPr/>
            <p:nvPr/>
          </p:nvSpPr>
          <p:spPr>
            <a:xfrm>
              <a:off x="7951479" y="4903037"/>
              <a:ext cx="78154" cy="78153"/>
            </a:xfrm>
            <a:prstGeom prst="flowChartConnector">
              <a:avLst/>
            </a:prstGeom>
            <a:solidFill>
              <a:srgbClr val="0070C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 name="Flowchart: Connector 181"/>
            <p:cNvSpPr/>
            <p:nvPr/>
          </p:nvSpPr>
          <p:spPr>
            <a:xfrm>
              <a:off x="7733793" y="4903038"/>
              <a:ext cx="78154" cy="78153"/>
            </a:xfrm>
            <a:prstGeom prst="flowChartConnector">
              <a:avLst/>
            </a:prstGeom>
            <a:solidFill>
              <a:srgbClr val="0070C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Flowchart: Connector 182"/>
            <p:cNvSpPr/>
            <p:nvPr/>
          </p:nvSpPr>
          <p:spPr>
            <a:xfrm>
              <a:off x="6524302" y="4723169"/>
              <a:ext cx="78154" cy="78153"/>
            </a:xfrm>
            <a:prstGeom prst="flowChartConnector">
              <a:avLst/>
            </a:prstGeom>
            <a:solidFill>
              <a:srgbClr val="00B05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Flowchart: Connector 183"/>
            <p:cNvSpPr/>
            <p:nvPr/>
          </p:nvSpPr>
          <p:spPr>
            <a:xfrm>
              <a:off x="6953519" y="4723167"/>
              <a:ext cx="78154" cy="78152"/>
            </a:xfrm>
            <a:prstGeom prst="flowChartConnector">
              <a:avLst/>
            </a:prstGeom>
            <a:solidFill>
              <a:srgbClr val="00B05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Flowchart: Connector 184"/>
            <p:cNvSpPr/>
            <p:nvPr/>
          </p:nvSpPr>
          <p:spPr>
            <a:xfrm>
              <a:off x="7393610" y="4723165"/>
              <a:ext cx="78154" cy="78153"/>
            </a:xfrm>
            <a:prstGeom prst="flowChartConnector">
              <a:avLst/>
            </a:prstGeom>
            <a:solidFill>
              <a:srgbClr val="00B05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 name="Flowchart: Connector 185"/>
            <p:cNvSpPr/>
            <p:nvPr/>
          </p:nvSpPr>
          <p:spPr>
            <a:xfrm>
              <a:off x="7826660" y="4722059"/>
              <a:ext cx="78154" cy="78153"/>
            </a:xfrm>
            <a:prstGeom prst="flowChartConnector">
              <a:avLst/>
            </a:prstGeom>
            <a:solidFill>
              <a:srgbClr val="00B05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Flowchart: Connector 186"/>
            <p:cNvSpPr/>
            <p:nvPr/>
          </p:nvSpPr>
          <p:spPr>
            <a:xfrm>
              <a:off x="8255877" y="4720464"/>
              <a:ext cx="78154" cy="78153"/>
            </a:xfrm>
            <a:prstGeom prst="flowChartConnector">
              <a:avLst/>
            </a:prstGeom>
            <a:solidFill>
              <a:srgbClr val="00B05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Flowchart: Connector 187"/>
            <p:cNvSpPr/>
            <p:nvPr/>
          </p:nvSpPr>
          <p:spPr>
            <a:xfrm>
              <a:off x="8691944" y="4703626"/>
              <a:ext cx="78154" cy="78153"/>
            </a:xfrm>
            <a:prstGeom prst="flowChartConnector">
              <a:avLst/>
            </a:prstGeom>
            <a:solidFill>
              <a:srgbClr val="00B05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Flowchart: Connector 188"/>
            <p:cNvSpPr/>
            <p:nvPr/>
          </p:nvSpPr>
          <p:spPr>
            <a:xfrm>
              <a:off x="6719563" y="4496953"/>
              <a:ext cx="78154" cy="78153"/>
            </a:xfrm>
            <a:prstGeom prst="flowChartConnector">
              <a:avLst/>
            </a:prstGeom>
            <a:solidFill>
              <a:srgbClr val="7030A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Flowchart: Connector 189"/>
            <p:cNvSpPr/>
            <p:nvPr/>
          </p:nvSpPr>
          <p:spPr>
            <a:xfrm>
              <a:off x="7588871" y="4496949"/>
              <a:ext cx="78154" cy="78153"/>
            </a:xfrm>
            <a:prstGeom prst="flowChartConnector">
              <a:avLst/>
            </a:prstGeom>
            <a:solidFill>
              <a:srgbClr val="7030A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 name="Flowchart: Connector 190"/>
            <p:cNvSpPr/>
            <p:nvPr/>
          </p:nvSpPr>
          <p:spPr>
            <a:xfrm>
              <a:off x="8451138" y="4494248"/>
              <a:ext cx="78154" cy="78153"/>
            </a:xfrm>
            <a:prstGeom prst="flowChartConnector">
              <a:avLst/>
            </a:prstGeom>
            <a:solidFill>
              <a:srgbClr val="7030A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Flowchart: Connector 191"/>
            <p:cNvSpPr/>
            <p:nvPr/>
          </p:nvSpPr>
          <p:spPr>
            <a:xfrm>
              <a:off x="7588871" y="4142148"/>
              <a:ext cx="78154" cy="78153"/>
            </a:xfrm>
            <a:prstGeom prst="flowChartConnector">
              <a:avLst/>
            </a:prstGeom>
            <a:solidFill>
              <a:srgbClr val="FF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3" name="Straight Connector 192"/>
            <p:cNvCxnSpPr>
              <a:stCxn id="189" idx="7"/>
              <a:endCxn id="192" idx="2"/>
            </p:cNvCxnSpPr>
            <p:nvPr/>
          </p:nvCxnSpPr>
          <p:spPr>
            <a:xfrm flipV="1">
              <a:off x="6786272" y="4181225"/>
              <a:ext cx="802599" cy="32717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p:cNvCxnSpPr>
              <a:stCxn id="183" idx="0"/>
              <a:endCxn id="189" idx="3"/>
            </p:cNvCxnSpPr>
            <p:nvPr/>
          </p:nvCxnSpPr>
          <p:spPr>
            <a:xfrm flipV="1">
              <a:off x="6563379" y="4563661"/>
              <a:ext cx="167629" cy="159508"/>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5" name="Straight Connector 194"/>
            <p:cNvCxnSpPr>
              <a:stCxn id="189" idx="5"/>
              <a:endCxn id="184" idx="1"/>
            </p:cNvCxnSpPr>
            <p:nvPr/>
          </p:nvCxnSpPr>
          <p:spPr>
            <a:xfrm>
              <a:off x="6786272" y="4563661"/>
              <a:ext cx="178692" cy="17095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p:cNvCxnSpPr>
              <a:stCxn id="192" idx="4"/>
              <a:endCxn id="190" idx="0"/>
            </p:cNvCxnSpPr>
            <p:nvPr/>
          </p:nvCxnSpPr>
          <p:spPr>
            <a:xfrm>
              <a:off x="7627948" y="4220301"/>
              <a:ext cx="0" cy="276648"/>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p:cNvCxnSpPr>
              <a:stCxn id="192" idx="6"/>
              <a:endCxn id="191" idx="1"/>
            </p:cNvCxnSpPr>
            <p:nvPr/>
          </p:nvCxnSpPr>
          <p:spPr>
            <a:xfrm>
              <a:off x="7667025" y="4181225"/>
              <a:ext cx="795558" cy="324468"/>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p:cNvCxnSpPr>
              <a:stCxn id="180" idx="0"/>
              <a:endCxn id="183" idx="3"/>
            </p:cNvCxnSpPr>
            <p:nvPr/>
          </p:nvCxnSpPr>
          <p:spPr>
            <a:xfrm flipV="1">
              <a:off x="6470512" y="4789877"/>
              <a:ext cx="65235" cy="11427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p:cNvCxnSpPr>
              <a:stCxn id="183" idx="5"/>
              <a:endCxn id="179" idx="0"/>
            </p:cNvCxnSpPr>
            <p:nvPr/>
          </p:nvCxnSpPr>
          <p:spPr>
            <a:xfrm>
              <a:off x="6591011" y="4789877"/>
              <a:ext cx="91566" cy="114268"/>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p:cNvCxnSpPr>
              <a:stCxn id="185" idx="7"/>
              <a:endCxn id="190" idx="3"/>
            </p:cNvCxnSpPr>
            <p:nvPr/>
          </p:nvCxnSpPr>
          <p:spPr>
            <a:xfrm flipV="1">
              <a:off x="7460319" y="4563657"/>
              <a:ext cx="139997" cy="17095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1" name="Straight Connector 200"/>
            <p:cNvCxnSpPr>
              <a:stCxn id="190" idx="5"/>
              <a:endCxn id="186" idx="1"/>
            </p:cNvCxnSpPr>
            <p:nvPr/>
          </p:nvCxnSpPr>
          <p:spPr>
            <a:xfrm>
              <a:off x="7655580" y="4563657"/>
              <a:ext cx="182525" cy="169847"/>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2" name="Straight Connector 201"/>
            <p:cNvCxnSpPr>
              <a:stCxn id="186" idx="3"/>
              <a:endCxn id="182" idx="0"/>
            </p:cNvCxnSpPr>
            <p:nvPr/>
          </p:nvCxnSpPr>
          <p:spPr>
            <a:xfrm flipH="1">
              <a:off x="7772870" y="4788767"/>
              <a:ext cx="65235" cy="11427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p:cNvCxnSpPr>
              <a:stCxn id="186" idx="5"/>
              <a:endCxn id="181" idx="0"/>
            </p:cNvCxnSpPr>
            <p:nvPr/>
          </p:nvCxnSpPr>
          <p:spPr>
            <a:xfrm>
              <a:off x="7893369" y="4788767"/>
              <a:ext cx="97187" cy="11427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p:cNvCxnSpPr>
              <a:stCxn id="191" idx="3"/>
              <a:endCxn id="187" idx="7"/>
            </p:cNvCxnSpPr>
            <p:nvPr/>
          </p:nvCxnSpPr>
          <p:spPr>
            <a:xfrm flipH="1">
              <a:off x="8322586" y="4560956"/>
              <a:ext cx="139997" cy="17095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p:cNvCxnSpPr>
              <a:stCxn id="191" idx="5"/>
              <a:endCxn id="188" idx="1"/>
            </p:cNvCxnSpPr>
            <p:nvPr/>
          </p:nvCxnSpPr>
          <p:spPr>
            <a:xfrm>
              <a:off x="8517847" y="4560956"/>
              <a:ext cx="185542" cy="154115"/>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206" name="TextBox 205"/>
            <p:cNvSpPr txBox="1"/>
            <p:nvPr/>
          </p:nvSpPr>
          <p:spPr>
            <a:xfrm>
              <a:off x="6362377" y="4976928"/>
              <a:ext cx="161925" cy="184666"/>
            </a:xfrm>
            <a:prstGeom prst="rect">
              <a:avLst/>
            </a:prstGeom>
            <a:noFill/>
          </p:spPr>
          <p:txBody>
            <a:bodyPr wrap="square" rtlCol="0">
              <a:spAutoFit/>
            </a:bodyPr>
            <a:lstStyle/>
            <a:p>
              <a:r>
                <a:rPr lang="en-US" sz="600" dirty="0"/>
                <a:t>1</a:t>
              </a:r>
            </a:p>
          </p:txBody>
        </p:sp>
        <p:sp>
          <p:nvSpPr>
            <p:cNvPr id="207" name="TextBox 206"/>
            <p:cNvSpPr txBox="1"/>
            <p:nvPr/>
          </p:nvSpPr>
          <p:spPr>
            <a:xfrm>
              <a:off x="6578647" y="4979596"/>
              <a:ext cx="161925" cy="184666"/>
            </a:xfrm>
            <a:prstGeom prst="rect">
              <a:avLst/>
            </a:prstGeom>
            <a:noFill/>
          </p:spPr>
          <p:txBody>
            <a:bodyPr wrap="square" rtlCol="0">
              <a:spAutoFit/>
            </a:bodyPr>
            <a:lstStyle/>
            <a:p>
              <a:r>
                <a:rPr lang="en-US" sz="600" dirty="0"/>
                <a:t>2</a:t>
              </a:r>
            </a:p>
          </p:txBody>
        </p:sp>
        <p:sp>
          <p:nvSpPr>
            <p:cNvPr id="208" name="TextBox 207"/>
            <p:cNvSpPr txBox="1"/>
            <p:nvPr/>
          </p:nvSpPr>
          <p:spPr>
            <a:xfrm>
              <a:off x="7661875" y="4985262"/>
              <a:ext cx="161925" cy="184666"/>
            </a:xfrm>
            <a:prstGeom prst="rect">
              <a:avLst/>
            </a:prstGeom>
            <a:noFill/>
          </p:spPr>
          <p:txBody>
            <a:bodyPr wrap="square" rtlCol="0">
              <a:spAutoFit/>
            </a:bodyPr>
            <a:lstStyle/>
            <a:p>
              <a:r>
                <a:rPr lang="en-US" sz="600" dirty="0"/>
                <a:t>7</a:t>
              </a:r>
            </a:p>
          </p:txBody>
        </p:sp>
        <p:sp>
          <p:nvSpPr>
            <p:cNvPr id="209" name="TextBox 208"/>
            <p:cNvSpPr txBox="1"/>
            <p:nvPr/>
          </p:nvSpPr>
          <p:spPr>
            <a:xfrm>
              <a:off x="7902879" y="4985206"/>
              <a:ext cx="161925" cy="184666"/>
            </a:xfrm>
            <a:prstGeom prst="rect">
              <a:avLst/>
            </a:prstGeom>
            <a:noFill/>
          </p:spPr>
          <p:txBody>
            <a:bodyPr wrap="square" rtlCol="0">
              <a:spAutoFit/>
            </a:bodyPr>
            <a:lstStyle/>
            <a:p>
              <a:r>
                <a:rPr lang="en-US" sz="600" dirty="0"/>
                <a:t>8</a:t>
              </a:r>
            </a:p>
          </p:txBody>
        </p:sp>
        <p:sp>
          <p:nvSpPr>
            <p:cNvPr id="210" name="TextBox 209"/>
            <p:cNvSpPr txBox="1"/>
            <p:nvPr/>
          </p:nvSpPr>
          <p:spPr>
            <a:xfrm>
              <a:off x="6564712" y="4666716"/>
              <a:ext cx="293735" cy="184666"/>
            </a:xfrm>
            <a:prstGeom prst="rect">
              <a:avLst/>
            </a:prstGeom>
            <a:noFill/>
          </p:spPr>
          <p:txBody>
            <a:bodyPr wrap="square" rtlCol="0">
              <a:spAutoFit/>
            </a:bodyPr>
            <a:lstStyle/>
            <a:p>
              <a:r>
                <a:rPr lang="en-US" sz="600" dirty="0"/>
                <a:t>13</a:t>
              </a:r>
            </a:p>
          </p:txBody>
        </p:sp>
        <p:sp>
          <p:nvSpPr>
            <p:cNvPr id="211" name="TextBox 210"/>
            <p:cNvSpPr txBox="1"/>
            <p:nvPr/>
          </p:nvSpPr>
          <p:spPr>
            <a:xfrm>
              <a:off x="6996094" y="4675420"/>
              <a:ext cx="270436" cy="184666"/>
            </a:xfrm>
            <a:prstGeom prst="rect">
              <a:avLst/>
            </a:prstGeom>
            <a:noFill/>
          </p:spPr>
          <p:txBody>
            <a:bodyPr wrap="square" rtlCol="0">
              <a:spAutoFit/>
            </a:bodyPr>
            <a:lstStyle/>
            <a:p>
              <a:r>
                <a:rPr lang="en-US" sz="600" dirty="0"/>
                <a:t>14</a:t>
              </a:r>
            </a:p>
          </p:txBody>
        </p:sp>
        <p:sp>
          <p:nvSpPr>
            <p:cNvPr id="212" name="TextBox 211"/>
            <p:cNvSpPr txBox="1"/>
            <p:nvPr/>
          </p:nvSpPr>
          <p:spPr>
            <a:xfrm>
              <a:off x="7429878" y="4677617"/>
              <a:ext cx="259572" cy="184666"/>
            </a:xfrm>
            <a:prstGeom prst="rect">
              <a:avLst/>
            </a:prstGeom>
            <a:noFill/>
          </p:spPr>
          <p:txBody>
            <a:bodyPr wrap="square" rtlCol="0">
              <a:spAutoFit/>
            </a:bodyPr>
            <a:lstStyle/>
            <a:p>
              <a:r>
                <a:rPr lang="en-US" sz="600" dirty="0"/>
                <a:t>15</a:t>
              </a:r>
            </a:p>
          </p:txBody>
        </p:sp>
        <p:sp>
          <p:nvSpPr>
            <p:cNvPr id="213" name="TextBox 212"/>
            <p:cNvSpPr txBox="1"/>
            <p:nvPr/>
          </p:nvSpPr>
          <p:spPr>
            <a:xfrm>
              <a:off x="7871823" y="4666716"/>
              <a:ext cx="265029" cy="184666"/>
            </a:xfrm>
            <a:prstGeom prst="rect">
              <a:avLst/>
            </a:prstGeom>
            <a:noFill/>
          </p:spPr>
          <p:txBody>
            <a:bodyPr wrap="square" rtlCol="0">
              <a:spAutoFit/>
            </a:bodyPr>
            <a:lstStyle/>
            <a:p>
              <a:r>
                <a:rPr lang="en-US" sz="600" dirty="0"/>
                <a:t>16</a:t>
              </a:r>
            </a:p>
          </p:txBody>
        </p:sp>
        <p:sp>
          <p:nvSpPr>
            <p:cNvPr id="214" name="TextBox 213"/>
            <p:cNvSpPr txBox="1"/>
            <p:nvPr/>
          </p:nvSpPr>
          <p:spPr>
            <a:xfrm>
              <a:off x="8751421" y="4651030"/>
              <a:ext cx="271277" cy="184666"/>
            </a:xfrm>
            <a:prstGeom prst="rect">
              <a:avLst/>
            </a:prstGeom>
            <a:noFill/>
          </p:spPr>
          <p:txBody>
            <a:bodyPr wrap="square" rtlCol="0">
              <a:spAutoFit/>
            </a:bodyPr>
            <a:lstStyle/>
            <a:p>
              <a:r>
                <a:rPr lang="en-US" sz="600" dirty="0"/>
                <a:t>18</a:t>
              </a:r>
            </a:p>
          </p:txBody>
        </p:sp>
        <p:sp>
          <p:nvSpPr>
            <p:cNvPr id="215" name="TextBox 214"/>
            <p:cNvSpPr txBox="1"/>
            <p:nvPr/>
          </p:nvSpPr>
          <p:spPr>
            <a:xfrm>
              <a:off x="6787286" y="4444714"/>
              <a:ext cx="274952" cy="184666"/>
            </a:xfrm>
            <a:prstGeom prst="rect">
              <a:avLst/>
            </a:prstGeom>
            <a:noFill/>
          </p:spPr>
          <p:txBody>
            <a:bodyPr wrap="square" rtlCol="0">
              <a:spAutoFit/>
            </a:bodyPr>
            <a:lstStyle/>
            <a:p>
              <a:r>
                <a:rPr lang="en-US" sz="600" dirty="0"/>
                <a:t>19</a:t>
              </a:r>
            </a:p>
          </p:txBody>
        </p:sp>
        <p:sp>
          <p:nvSpPr>
            <p:cNvPr id="216" name="TextBox 215"/>
            <p:cNvSpPr txBox="1"/>
            <p:nvPr/>
          </p:nvSpPr>
          <p:spPr>
            <a:xfrm>
              <a:off x="7648506" y="4452437"/>
              <a:ext cx="273585" cy="184666"/>
            </a:xfrm>
            <a:prstGeom prst="rect">
              <a:avLst/>
            </a:prstGeom>
            <a:noFill/>
          </p:spPr>
          <p:txBody>
            <a:bodyPr wrap="square" rtlCol="0">
              <a:spAutoFit/>
            </a:bodyPr>
            <a:lstStyle/>
            <a:p>
              <a:r>
                <a:rPr lang="en-US" sz="600" dirty="0"/>
                <a:t>20</a:t>
              </a:r>
            </a:p>
          </p:txBody>
        </p:sp>
        <p:sp>
          <p:nvSpPr>
            <p:cNvPr id="217" name="TextBox 216"/>
            <p:cNvSpPr txBox="1"/>
            <p:nvPr/>
          </p:nvSpPr>
          <p:spPr>
            <a:xfrm>
              <a:off x="8495919" y="4442543"/>
              <a:ext cx="262734" cy="184666"/>
            </a:xfrm>
            <a:prstGeom prst="rect">
              <a:avLst/>
            </a:prstGeom>
            <a:noFill/>
          </p:spPr>
          <p:txBody>
            <a:bodyPr wrap="square" rtlCol="0">
              <a:spAutoFit/>
            </a:bodyPr>
            <a:lstStyle/>
            <a:p>
              <a:r>
                <a:rPr lang="en-US" sz="600" dirty="0"/>
                <a:t>21</a:t>
              </a:r>
            </a:p>
          </p:txBody>
        </p:sp>
        <p:sp>
          <p:nvSpPr>
            <p:cNvPr id="218" name="TextBox 217"/>
            <p:cNvSpPr txBox="1"/>
            <p:nvPr/>
          </p:nvSpPr>
          <p:spPr>
            <a:xfrm>
              <a:off x="7676180" y="4067255"/>
              <a:ext cx="274582" cy="184666"/>
            </a:xfrm>
            <a:prstGeom prst="rect">
              <a:avLst/>
            </a:prstGeom>
            <a:noFill/>
          </p:spPr>
          <p:txBody>
            <a:bodyPr wrap="square" rtlCol="0">
              <a:spAutoFit/>
            </a:bodyPr>
            <a:lstStyle/>
            <a:p>
              <a:r>
                <a:rPr lang="en-US" sz="600" dirty="0"/>
                <a:t>22</a:t>
              </a:r>
            </a:p>
          </p:txBody>
        </p:sp>
        <p:sp>
          <p:nvSpPr>
            <p:cNvPr id="219" name="TextBox 218"/>
            <p:cNvSpPr txBox="1"/>
            <p:nvPr/>
          </p:nvSpPr>
          <p:spPr>
            <a:xfrm>
              <a:off x="8297887" y="4661110"/>
              <a:ext cx="265029" cy="184666"/>
            </a:xfrm>
            <a:prstGeom prst="rect">
              <a:avLst/>
            </a:prstGeom>
            <a:noFill/>
          </p:spPr>
          <p:txBody>
            <a:bodyPr wrap="square" rtlCol="0">
              <a:spAutoFit/>
            </a:bodyPr>
            <a:lstStyle/>
            <a:p>
              <a:r>
                <a:rPr lang="en-US" sz="600" dirty="0"/>
                <a:t>17</a:t>
              </a:r>
            </a:p>
          </p:txBody>
        </p:sp>
        <p:sp>
          <p:nvSpPr>
            <p:cNvPr id="220" name="Right Arrow 219"/>
            <p:cNvSpPr/>
            <p:nvPr/>
          </p:nvSpPr>
          <p:spPr>
            <a:xfrm>
              <a:off x="3443387" y="4297237"/>
              <a:ext cx="303886" cy="92444"/>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1" name="Right Arrow 220"/>
            <p:cNvSpPr/>
            <p:nvPr/>
          </p:nvSpPr>
          <p:spPr>
            <a:xfrm>
              <a:off x="6152801" y="4343459"/>
              <a:ext cx="303886" cy="92444"/>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2" name="Oval 221"/>
            <p:cNvSpPr/>
            <p:nvPr/>
          </p:nvSpPr>
          <p:spPr>
            <a:xfrm>
              <a:off x="4792603" y="4857979"/>
              <a:ext cx="759228" cy="274997"/>
            </a:xfrm>
            <a:prstGeom prst="ellipse">
              <a:avLst/>
            </a:prstGeom>
            <a:solidFill>
              <a:schemeClr val="accent1">
                <a:lumMod val="75000"/>
                <a:alpha val="23922"/>
              </a:schemeClr>
            </a:solidFill>
            <a:ln>
              <a:solidFill>
                <a:srgbClr val="0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3" name="Curved Connector 222"/>
            <p:cNvCxnSpPr/>
            <p:nvPr/>
          </p:nvCxnSpPr>
          <p:spPr>
            <a:xfrm rot="16200000" flipH="1">
              <a:off x="3512425" y="3728619"/>
              <a:ext cx="196574" cy="2350515"/>
            </a:xfrm>
            <a:prstGeom prst="curvedConnector2">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24" name="Oval 223"/>
            <p:cNvSpPr/>
            <p:nvPr/>
          </p:nvSpPr>
          <p:spPr>
            <a:xfrm>
              <a:off x="6209767" y="4829983"/>
              <a:ext cx="759228" cy="302993"/>
            </a:xfrm>
            <a:prstGeom prst="ellipse">
              <a:avLst/>
            </a:prstGeom>
            <a:solidFill>
              <a:schemeClr val="accent1">
                <a:lumMod val="75000"/>
                <a:alpha val="23922"/>
              </a:schemeClr>
            </a:solidFill>
            <a:ln>
              <a:solidFill>
                <a:srgbClr val="0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5" name="Curved Connector 224"/>
            <p:cNvCxnSpPr>
              <a:stCxn id="146" idx="4"/>
              <a:endCxn id="224" idx="3"/>
            </p:cNvCxnSpPr>
            <p:nvPr/>
          </p:nvCxnSpPr>
          <p:spPr>
            <a:xfrm rot="16200000" flipH="1">
              <a:off x="4942538" y="3710188"/>
              <a:ext cx="284701" cy="2472129"/>
            </a:xfrm>
            <a:prstGeom prst="curvedConnector3">
              <a:avLst>
                <a:gd name="adj1" fmla="val 157448"/>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26" name="TextBox 225"/>
            <p:cNvSpPr txBox="1"/>
            <p:nvPr/>
          </p:nvSpPr>
          <p:spPr>
            <a:xfrm>
              <a:off x="3211394" y="4943221"/>
              <a:ext cx="487391" cy="200055"/>
            </a:xfrm>
            <a:prstGeom prst="rect">
              <a:avLst/>
            </a:prstGeom>
            <a:noFill/>
          </p:spPr>
          <p:txBody>
            <a:bodyPr wrap="square" rtlCol="0">
              <a:spAutoFit/>
            </a:bodyPr>
            <a:lstStyle/>
            <a:p>
              <a:r>
                <a:rPr lang="en-US" sz="700" dirty="0"/>
                <a:t>expand</a:t>
              </a:r>
            </a:p>
          </p:txBody>
        </p:sp>
        <p:sp>
          <p:nvSpPr>
            <p:cNvPr id="227" name="TextBox 226"/>
            <p:cNvSpPr txBox="1"/>
            <p:nvPr/>
          </p:nvSpPr>
          <p:spPr>
            <a:xfrm>
              <a:off x="5408672" y="5228813"/>
              <a:ext cx="487391" cy="200055"/>
            </a:xfrm>
            <a:prstGeom prst="rect">
              <a:avLst/>
            </a:prstGeom>
            <a:noFill/>
          </p:spPr>
          <p:txBody>
            <a:bodyPr wrap="square" rtlCol="0">
              <a:spAutoFit/>
            </a:bodyPr>
            <a:lstStyle/>
            <a:p>
              <a:r>
                <a:rPr lang="en-US" sz="700" dirty="0"/>
                <a:t>expand</a:t>
              </a:r>
            </a:p>
          </p:txBody>
        </p:sp>
      </p:grpSp>
      <p:sp>
        <p:nvSpPr>
          <p:cNvPr id="228" name="TextBox 227"/>
          <p:cNvSpPr txBox="1"/>
          <p:nvPr/>
        </p:nvSpPr>
        <p:spPr>
          <a:xfrm>
            <a:off x="6683137" y="1971201"/>
            <a:ext cx="2460863" cy="261610"/>
          </a:xfrm>
          <a:prstGeom prst="rect">
            <a:avLst/>
          </a:prstGeom>
          <a:noFill/>
        </p:spPr>
        <p:txBody>
          <a:bodyPr wrap="square" rtlCol="0">
            <a:spAutoFit/>
          </a:bodyPr>
          <a:lstStyle/>
          <a:p>
            <a:r>
              <a:rPr lang="en-US" sz="1100" dirty="0"/>
              <a:t>Note: Hierarchy Layers Selection = 3</a:t>
            </a:r>
          </a:p>
        </p:txBody>
      </p:sp>
    </p:spTree>
    <p:extLst>
      <p:ext uri="{BB962C8B-B14F-4D97-AF65-F5344CB8AC3E}">
        <p14:creationId xmlns:p14="http://schemas.microsoft.com/office/powerpoint/2010/main" val="333500676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Methodology: Hierarchy Exploration</a:t>
            </a:r>
          </a:p>
        </p:txBody>
      </p:sp>
      <p:sp>
        <p:nvSpPr>
          <p:cNvPr id="3" name="Content Placeholder 2"/>
          <p:cNvSpPr>
            <a:spLocks noGrp="1"/>
          </p:cNvSpPr>
          <p:nvPr>
            <p:ph idx="1"/>
          </p:nvPr>
        </p:nvSpPr>
        <p:spPr/>
        <p:txBody>
          <a:bodyPr>
            <a:normAutofit/>
          </a:bodyPr>
          <a:lstStyle/>
          <a:p>
            <a:r>
              <a:rPr lang="en-US" sz="2400" dirty="0"/>
              <a:t>Hierarchy Search</a:t>
            </a:r>
          </a:p>
        </p:txBody>
      </p:sp>
      <p:grpSp>
        <p:nvGrpSpPr>
          <p:cNvPr id="4" name="Group 3"/>
          <p:cNvGrpSpPr/>
          <p:nvPr/>
        </p:nvGrpSpPr>
        <p:grpSpPr>
          <a:xfrm>
            <a:off x="1270694" y="2500988"/>
            <a:ext cx="6760123" cy="1447807"/>
            <a:chOff x="2704521" y="1625414"/>
            <a:chExt cx="5056597" cy="1108147"/>
          </a:xfrm>
        </p:grpSpPr>
        <p:sp>
          <p:nvSpPr>
            <p:cNvPr id="5" name="Flowchart: Connector 4"/>
            <p:cNvSpPr/>
            <p:nvPr/>
          </p:nvSpPr>
          <p:spPr>
            <a:xfrm>
              <a:off x="2985644" y="2469653"/>
              <a:ext cx="78154" cy="78153"/>
            </a:xfrm>
            <a:prstGeom prst="flowChartConnector">
              <a:avLst/>
            </a:prstGeom>
            <a:solidFill>
              <a:srgbClr val="0070C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lowchart: Connector 5"/>
            <p:cNvSpPr/>
            <p:nvPr/>
          </p:nvSpPr>
          <p:spPr>
            <a:xfrm>
              <a:off x="2773579" y="2469656"/>
              <a:ext cx="78154" cy="78153"/>
            </a:xfrm>
            <a:prstGeom prst="flowChartConnector">
              <a:avLst/>
            </a:prstGeom>
            <a:solidFill>
              <a:srgbClr val="0070C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Flowchart: Connector 6"/>
            <p:cNvSpPr/>
            <p:nvPr/>
          </p:nvSpPr>
          <p:spPr>
            <a:xfrm>
              <a:off x="2866446" y="2288677"/>
              <a:ext cx="78154" cy="78153"/>
            </a:xfrm>
            <a:prstGeom prst="flowChartConnector">
              <a:avLst/>
            </a:prstGeom>
            <a:solidFill>
              <a:srgbClr val="00B05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lowchart: Connector 7"/>
            <p:cNvSpPr/>
            <p:nvPr/>
          </p:nvSpPr>
          <p:spPr>
            <a:xfrm>
              <a:off x="3295663" y="2288675"/>
              <a:ext cx="78154" cy="78152"/>
            </a:xfrm>
            <a:prstGeom prst="flowChartConnector">
              <a:avLst/>
            </a:prstGeom>
            <a:solidFill>
              <a:srgbClr val="00B05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lowchart: Connector 8"/>
            <p:cNvSpPr/>
            <p:nvPr/>
          </p:nvSpPr>
          <p:spPr>
            <a:xfrm>
              <a:off x="3061707" y="2062461"/>
              <a:ext cx="78154" cy="78153"/>
            </a:xfrm>
            <a:prstGeom prst="flowChartConnector">
              <a:avLst/>
            </a:prstGeom>
            <a:solidFill>
              <a:srgbClr val="7030A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lowchart: Connector 9"/>
            <p:cNvSpPr/>
            <p:nvPr/>
          </p:nvSpPr>
          <p:spPr>
            <a:xfrm>
              <a:off x="3931015" y="2062457"/>
              <a:ext cx="78154" cy="78153"/>
            </a:xfrm>
            <a:prstGeom prst="flowChartConnector">
              <a:avLst/>
            </a:prstGeom>
            <a:solidFill>
              <a:srgbClr val="7030A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lowchart: Connector 10"/>
            <p:cNvSpPr/>
            <p:nvPr/>
          </p:nvSpPr>
          <p:spPr>
            <a:xfrm>
              <a:off x="4793282" y="2059756"/>
              <a:ext cx="78154" cy="78153"/>
            </a:xfrm>
            <a:prstGeom prst="flowChartConnector">
              <a:avLst/>
            </a:prstGeom>
            <a:solidFill>
              <a:srgbClr val="7030A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lowchart: Connector 11"/>
            <p:cNvSpPr/>
            <p:nvPr/>
          </p:nvSpPr>
          <p:spPr>
            <a:xfrm>
              <a:off x="3931015" y="1707656"/>
              <a:ext cx="78154" cy="78153"/>
            </a:xfrm>
            <a:prstGeom prst="flowChartConnector">
              <a:avLst/>
            </a:prstGeom>
            <a:solidFill>
              <a:srgbClr val="FF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cxnSp>
          <p:nvCxnSpPr>
            <p:cNvPr id="13" name="Straight Connector 12"/>
            <p:cNvCxnSpPr>
              <a:stCxn id="9" idx="7"/>
              <a:endCxn id="12" idx="2"/>
            </p:cNvCxnSpPr>
            <p:nvPr/>
          </p:nvCxnSpPr>
          <p:spPr>
            <a:xfrm flipV="1">
              <a:off x="3128416" y="1746733"/>
              <a:ext cx="802599" cy="32717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a:stCxn id="7" idx="0"/>
              <a:endCxn id="9" idx="3"/>
            </p:cNvCxnSpPr>
            <p:nvPr/>
          </p:nvCxnSpPr>
          <p:spPr>
            <a:xfrm flipV="1">
              <a:off x="2905523" y="2129169"/>
              <a:ext cx="167629" cy="159508"/>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a:stCxn id="9" idx="5"/>
              <a:endCxn id="8" idx="1"/>
            </p:cNvCxnSpPr>
            <p:nvPr/>
          </p:nvCxnSpPr>
          <p:spPr>
            <a:xfrm>
              <a:off x="3128416" y="2129169"/>
              <a:ext cx="178692" cy="17095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a:stCxn id="12" idx="4"/>
              <a:endCxn id="10" idx="0"/>
            </p:cNvCxnSpPr>
            <p:nvPr/>
          </p:nvCxnSpPr>
          <p:spPr>
            <a:xfrm>
              <a:off x="3970092" y="1785809"/>
              <a:ext cx="0" cy="276648"/>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a:stCxn id="12" idx="6"/>
              <a:endCxn id="11" idx="1"/>
            </p:cNvCxnSpPr>
            <p:nvPr/>
          </p:nvCxnSpPr>
          <p:spPr>
            <a:xfrm>
              <a:off x="4009169" y="1746733"/>
              <a:ext cx="795558" cy="324468"/>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a:stCxn id="6" idx="0"/>
              <a:endCxn id="7" idx="3"/>
            </p:cNvCxnSpPr>
            <p:nvPr/>
          </p:nvCxnSpPr>
          <p:spPr>
            <a:xfrm flipV="1">
              <a:off x="2812656" y="2355385"/>
              <a:ext cx="65235" cy="11427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a:stCxn id="7" idx="5"/>
              <a:endCxn id="5" idx="0"/>
            </p:cNvCxnSpPr>
            <p:nvPr/>
          </p:nvCxnSpPr>
          <p:spPr>
            <a:xfrm>
              <a:off x="2933155" y="2355385"/>
              <a:ext cx="91566" cy="114268"/>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2704521" y="2542436"/>
              <a:ext cx="161925" cy="188457"/>
            </a:xfrm>
            <a:prstGeom prst="rect">
              <a:avLst/>
            </a:prstGeom>
            <a:noFill/>
          </p:spPr>
          <p:txBody>
            <a:bodyPr wrap="square" rtlCol="0">
              <a:spAutoFit/>
            </a:bodyPr>
            <a:lstStyle/>
            <a:p>
              <a:r>
                <a:rPr lang="en-US" sz="1000" dirty="0"/>
                <a:t>1</a:t>
              </a:r>
            </a:p>
          </p:txBody>
        </p:sp>
        <p:sp>
          <p:nvSpPr>
            <p:cNvPr id="21" name="TextBox 20"/>
            <p:cNvSpPr txBox="1"/>
            <p:nvPr/>
          </p:nvSpPr>
          <p:spPr>
            <a:xfrm>
              <a:off x="2920791" y="2545104"/>
              <a:ext cx="161925" cy="188457"/>
            </a:xfrm>
            <a:prstGeom prst="rect">
              <a:avLst/>
            </a:prstGeom>
            <a:noFill/>
          </p:spPr>
          <p:txBody>
            <a:bodyPr wrap="square" rtlCol="0">
              <a:spAutoFit/>
            </a:bodyPr>
            <a:lstStyle/>
            <a:p>
              <a:r>
                <a:rPr lang="en-US" sz="1000" dirty="0"/>
                <a:t>2</a:t>
              </a:r>
            </a:p>
          </p:txBody>
        </p:sp>
        <p:sp>
          <p:nvSpPr>
            <p:cNvPr id="22" name="TextBox 21"/>
            <p:cNvSpPr txBox="1"/>
            <p:nvPr/>
          </p:nvSpPr>
          <p:spPr>
            <a:xfrm>
              <a:off x="2906856" y="2232224"/>
              <a:ext cx="293735" cy="188457"/>
            </a:xfrm>
            <a:prstGeom prst="rect">
              <a:avLst/>
            </a:prstGeom>
            <a:noFill/>
          </p:spPr>
          <p:txBody>
            <a:bodyPr wrap="square" rtlCol="0">
              <a:spAutoFit/>
            </a:bodyPr>
            <a:lstStyle/>
            <a:p>
              <a:r>
                <a:rPr lang="en-US" sz="1000" dirty="0"/>
                <a:t>13</a:t>
              </a:r>
            </a:p>
          </p:txBody>
        </p:sp>
        <p:sp>
          <p:nvSpPr>
            <p:cNvPr id="23" name="TextBox 22"/>
            <p:cNvSpPr txBox="1"/>
            <p:nvPr/>
          </p:nvSpPr>
          <p:spPr>
            <a:xfrm>
              <a:off x="3338238" y="2240928"/>
              <a:ext cx="270436" cy="188457"/>
            </a:xfrm>
            <a:prstGeom prst="rect">
              <a:avLst/>
            </a:prstGeom>
            <a:noFill/>
          </p:spPr>
          <p:txBody>
            <a:bodyPr wrap="square" rtlCol="0">
              <a:spAutoFit/>
            </a:bodyPr>
            <a:lstStyle/>
            <a:p>
              <a:r>
                <a:rPr lang="en-US" sz="1000" dirty="0"/>
                <a:t>14</a:t>
              </a:r>
            </a:p>
          </p:txBody>
        </p:sp>
        <p:sp>
          <p:nvSpPr>
            <p:cNvPr id="24" name="TextBox 23"/>
            <p:cNvSpPr txBox="1"/>
            <p:nvPr/>
          </p:nvSpPr>
          <p:spPr>
            <a:xfrm>
              <a:off x="3129430" y="2010222"/>
              <a:ext cx="274952" cy="188457"/>
            </a:xfrm>
            <a:prstGeom prst="rect">
              <a:avLst/>
            </a:prstGeom>
            <a:noFill/>
          </p:spPr>
          <p:txBody>
            <a:bodyPr wrap="square" rtlCol="0">
              <a:spAutoFit/>
            </a:bodyPr>
            <a:lstStyle/>
            <a:p>
              <a:r>
                <a:rPr lang="en-US" sz="1000" dirty="0"/>
                <a:t>19</a:t>
              </a:r>
            </a:p>
          </p:txBody>
        </p:sp>
        <p:sp>
          <p:nvSpPr>
            <p:cNvPr id="25" name="TextBox 24"/>
            <p:cNvSpPr txBox="1"/>
            <p:nvPr/>
          </p:nvSpPr>
          <p:spPr>
            <a:xfrm>
              <a:off x="3990650" y="2017945"/>
              <a:ext cx="273585" cy="188457"/>
            </a:xfrm>
            <a:prstGeom prst="rect">
              <a:avLst/>
            </a:prstGeom>
            <a:noFill/>
          </p:spPr>
          <p:txBody>
            <a:bodyPr wrap="square" rtlCol="0">
              <a:spAutoFit/>
            </a:bodyPr>
            <a:lstStyle/>
            <a:p>
              <a:r>
                <a:rPr lang="en-US" sz="1000" dirty="0"/>
                <a:t>20</a:t>
              </a:r>
            </a:p>
          </p:txBody>
        </p:sp>
        <p:sp>
          <p:nvSpPr>
            <p:cNvPr id="26" name="TextBox 25"/>
            <p:cNvSpPr txBox="1"/>
            <p:nvPr/>
          </p:nvSpPr>
          <p:spPr>
            <a:xfrm>
              <a:off x="4838063" y="2008051"/>
              <a:ext cx="262734" cy="188457"/>
            </a:xfrm>
            <a:prstGeom prst="rect">
              <a:avLst/>
            </a:prstGeom>
            <a:noFill/>
          </p:spPr>
          <p:txBody>
            <a:bodyPr wrap="square" rtlCol="0">
              <a:spAutoFit/>
            </a:bodyPr>
            <a:lstStyle/>
            <a:p>
              <a:r>
                <a:rPr lang="en-US" sz="1000" dirty="0"/>
                <a:t>21</a:t>
              </a:r>
            </a:p>
          </p:txBody>
        </p:sp>
        <p:sp>
          <p:nvSpPr>
            <p:cNvPr id="27" name="TextBox 26"/>
            <p:cNvSpPr txBox="1"/>
            <p:nvPr/>
          </p:nvSpPr>
          <p:spPr>
            <a:xfrm>
              <a:off x="4018324" y="1632763"/>
              <a:ext cx="274582" cy="188457"/>
            </a:xfrm>
            <a:prstGeom prst="rect">
              <a:avLst/>
            </a:prstGeom>
            <a:noFill/>
          </p:spPr>
          <p:txBody>
            <a:bodyPr wrap="square" rtlCol="0">
              <a:spAutoFit/>
            </a:bodyPr>
            <a:lstStyle/>
            <a:p>
              <a:r>
                <a:rPr lang="en-US" sz="1000" dirty="0"/>
                <a:t>22</a:t>
              </a:r>
            </a:p>
          </p:txBody>
        </p:sp>
        <p:sp>
          <p:nvSpPr>
            <p:cNvPr id="28" name="Flowchart: Connector 27"/>
            <p:cNvSpPr/>
            <p:nvPr/>
          </p:nvSpPr>
          <p:spPr>
            <a:xfrm>
              <a:off x="5381920" y="2462304"/>
              <a:ext cx="78154" cy="78153"/>
            </a:xfrm>
            <a:prstGeom prst="flowChartConnector">
              <a:avLst/>
            </a:prstGeom>
            <a:solidFill>
              <a:srgbClr val="0070C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lowchart: Connector 28"/>
            <p:cNvSpPr/>
            <p:nvPr/>
          </p:nvSpPr>
          <p:spPr>
            <a:xfrm>
              <a:off x="5169855" y="2462307"/>
              <a:ext cx="78154" cy="78153"/>
            </a:xfrm>
            <a:prstGeom prst="flowChartConnector">
              <a:avLst/>
            </a:prstGeom>
            <a:solidFill>
              <a:srgbClr val="0070C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Flowchart: Connector 29"/>
            <p:cNvSpPr/>
            <p:nvPr/>
          </p:nvSpPr>
          <p:spPr>
            <a:xfrm>
              <a:off x="7119811" y="2454033"/>
              <a:ext cx="78154" cy="78153"/>
            </a:xfrm>
            <a:prstGeom prst="flowChartConnector">
              <a:avLst/>
            </a:prstGeom>
            <a:solidFill>
              <a:srgbClr val="0070C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lowchart: Connector 30"/>
            <p:cNvSpPr/>
            <p:nvPr/>
          </p:nvSpPr>
          <p:spPr>
            <a:xfrm>
              <a:off x="6901430" y="2459602"/>
              <a:ext cx="78154" cy="78153"/>
            </a:xfrm>
            <a:prstGeom prst="flowChartConnector">
              <a:avLst/>
            </a:prstGeom>
            <a:solidFill>
              <a:srgbClr val="0070C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lowchart: Connector 31"/>
            <p:cNvSpPr/>
            <p:nvPr/>
          </p:nvSpPr>
          <p:spPr>
            <a:xfrm>
              <a:off x="5262722" y="2281328"/>
              <a:ext cx="78154" cy="78153"/>
            </a:xfrm>
            <a:prstGeom prst="flowChartConnector">
              <a:avLst/>
            </a:prstGeom>
            <a:solidFill>
              <a:srgbClr val="00B05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lowchart: Connector 32"/>
            <p:cNvSpPr/>
            <p:nvPr/>
          </p:nvSpPr>
          <p:spPr>
            <a:xfrm>
              <a:off x="5691939" y="2281326"/>
              <a:ext cx="78154" cy="78152"/>
            </a:xfrm>
            <a:prstGeom prst="flowChartConnector">
              <a:avLst/>
            </a:prstGeom>
            <a:solidFill>
              <a:srgbClr val="00B05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lowchart: Connector 33"/>
            <p:cNvSpPr/>
            <p:nvPr/>
          </p:nvSpPr>
          <p:spPr>
            <a:xfrm>
              <a:off x="6994297" y="2278623"/>
              <a:ext cx="78154" cy="78153"/>
            </a:xfrm>
            <a:prstGeom prst="flowChartConnector">
              <a:avLst/>
            </a:prstGeom>
            <a:solidFill>
              <a:srgbClr val="00B05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lowchart: Connector 34"/>
            <p:cNvSpPr/>
            <p:nvPr/>
          </p:nvSpPr>
          <p:spPr>
            <a:xfrm>
              <a:off x="7430364" y="2261785"/>
              <a:ext cx="78154" cy="78153"/>
            </a:xfrm>
            <a:prstGeom prst="flowChartConnector">
              <a:avLst/>
            </a:prstGeom>
            <a:solidFill>
              <a:srgbClr val="00B05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lowchart: Connector 35"/>
            <p:cNvSpPr/>
            <p:nvPr/>
          </p:nvSpPr>
          <p:spPr>
            <a:xfrm>
              <a:off x="5457983" y="2055112"/>
              <a:ext cx="78154" cy="78153"/>
            </a:xfrm>
            <a:prstGeom prst="flowChartConnector">
              <a:avLst/>
            </a:prstGeom>
            <a:solidFill>
              <a:srgbClr val="7030A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lowchart: Connector 36"/>
            <p:cNvSpPr/>
            <p:nvPr/>
          </p:nvSpPr>
          <p:spPr>
            <a:xfrm>
              <a:off x="6327291" y="2055108"/>
              <a:ext cx="78154" cy="78153"/>
            </a:xfrm>
            <a:prstGeom prst="flowChartConnector">
              <a:avLst/>
            </a:prstGeom>
            <a:solidFill>
              <a:srgbClr val="7030A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Flowchart: Connector 37"/>
            <p:cNvSpPr/>
            <p:nvPr/>
          </p:nvSpPr>
          <p:spPr>
            <a:xfrm>
              <a:off x="7189558" y="2052407"/>
              <a:ext cx="78154" cy="78153"/>
            </a:xfrm>
            <a:prstGeom prst="flowChartConnector">
              <a:avLst/>
            </a:prstGeom>
            <a:solidFill>
              <a:srgbClr val="7030A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Flowchart: Connector 38"/>
            <p:cNvSpPr/>
            <p:nvPr/>
          </p:nvSpPr>
          <p:spPr>
            <a:xfrm>
              <a:off x="6327291" y="1700307"/>
              <a:ext cx="78154" cy="78153"/>
            </a:xfrm>
            <a:prstGeom prst="flowChartConnector">
              <a:avLst/>
            </a:prstGeom>
            <a:solidFill>
              <a:srgbClr val="FF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Connector 39"/>
            <p:cNvCxnSpPr>
              <a:stCxn id="36" idx="7"/>
              <a:endCxn id="39" idx="2"/>
            </p:cNvCxnSpPr>
            <p:nvPr/>
          </p:nvCxnSpPr>
          <p:spPr>
            <a:xfrm flipV="1">
              <a:off x="5524692" y="1739384"/>
              <a:ext cx="802599" cy="32717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a:stCxn id="32" idx="0"/>
              <a:endCxn id="36" idx="3"/>
            </p:cNvCxnSpPr>
            <p:nvPr/>
          </p:nvCxnSpPr>
          <p:spPr>
            <a:xfrm flipV="1">
              <a:off x="5301799" y="2121820"/>
              <a:ext cx="167629" cy="159508"/>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a:stCxn id="36" idx="5"/>
              <a:endCxn id="33" idx="1"/>
            </p:cNvCxnSpPr>
            <p:nvPr/>
          </p:nvCxnSpPr>
          <p:spPr>
            <a:xfrm>
              <a:off x="5524692" y="2121820"/>
              <a:ext cx="178692" cy="17095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a:stCxn id="39" idx="4"/>
              <a:endCxn id="37" idx="0"/>
            </p:cNvCxnSpPr>
            <p:nvPr/>
          </p:nvCxnSpPr>
          <p:spPr>
            <a:xfrm>
              <a:off x="6366368" y="1778460"/>
              <a:ext cx="0" cy="276648"/>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a:stCxn id="39" idx="6"/>
              <a:endCxn id="38" idx="1"/>
            </p:cNvCxnSpPr>
            <p:nvPr/>
          </p:nvCxnSpPr>
          <p:spPr>
            <a:xfrm>
              <a:off x="6405445" y="1739384"/>
              <a:ext cx="795558" cy="324468"/>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a:stCxn id="29" idx="0"/>
              <a:endCxn id="32" idx="3"/>
            </p:cNvCxnSpPr>
            <p:nvPr/>
          </p:nvCxnSpPr>
          <p:spPr>
            <a:xfrm flipV="1">
              <a:off x="5208932" y="2348036"/>
              <a:ext cx="65235" cy="11427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a:stCxn id="32" idx="5"/>
              <a:endCxn id="28" idx="0"/>
            </p:cNvCxnSpPr>
            <p:nvPr/>
          </p:nvCxnSpPr>
          <p:spPr>
            <a:xfrm>
              <a:off x="5329431" y="2348036"/>
              <a:ext cx="91566" cy="114268"/>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a:stCxn id="38" idx="3"/>
              <a:endCxn id="34" idx="7"/>
            </p:cNvCxnSpPr>
            <p:nvPr/>
          </p:nvCxnSpPr>
          <p:spPr>
            <a:xfrm flipH="1">
              <a:off x="7061006" y="2119115"/>
              <a:ext cx="139997" cy="17095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a:stCxn id="38" idx="5"/>
              <a:endCxn id="35" idx="1"/>
            </p:cNvCxnSpPr>
            <p:nvPr/>
          </p:nvCxnSpPr>
          <p:spPr>
            <a:xfrm>
              <a:off x="7256267" y="2119115"/>
              <a:ext cx="185542" cy="154115"/>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a:stCxn id="34" idx="3"/>
              <a:endCxn id="31" idx="0"/>
            </p:cNvCxnSpPr>
            <p:nvPr/>
          </p:nvCxnSpPr>
          <p:spPr>
            <a:xfrm flipH="1">
              <a:off x="6940507" y="2345331"/>
              <a:ext cx="65235" cy="11427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a:stCxn id="34" idx="5"/>
              <a:endCxn id="30" idx="0"/>
            </p:cNvCxnSpPr>
            <p:nvPr/>
          </p:nvCxnSpPr>
          <p:spPr>
            <a:xfrm>
              <a:off x="7061006" y="2345331"/>
              <a:ext cx="97882" cy="108702"/>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51" name="TextBox 50"/>
            <p:cNvSpPr txBox="1"/>
            <p:nvPr/>
          </p:nvSpPr>
          <p:spPr>
            <a:xfrm>
              <a:off x="5100797" y="2535087"/>
              <a:ext cx="161925" cy="188457"/>
            </a:xfrm>
            <a:prstGeom prst="rect">
              <a:avLst/>
            </a:prstGeom>
            <a:noFill/>
          </p:spPr>
          <p:txBody>
            <a:bodyPr wrap="square" rtlCol="0">
              <a:spAutoFit/>
            </a:bodyPr>
            <a:lstStyle/>
            <a:p>
              <a:r>
                <a:rPr lang="en-US" sz="1000" dirty="0"/>
                <a:t>1</a:t>
              </a:r>
            </a:p>
          </p:txBody>
        </p:sp>
        <p:sp>
          <p:nvSpPr>
            <p:cNvPr id="52" name="TextBox 51"/>
            <p:cNvSpPr txBox="1"/>
            <p:nvPr/>
          </p:nvSpPr>
          <p:spPr>
            <a:xfrm>
              <a:off x="5317067" y="2537755"/>
              <a:ext cx="161925" cy="188457"/>
            </a:xfrm>
            <a:prstGeom prst="rect">
              <a:avLst/>
            </a:prstGeom>
            <a:noFill/>
          </p:spPr>
          <p:txBody>
            <a:bodyPr wrap="square" rtlCol="0">
              <a:spAutoFit/>
            </a:bodyPr>
            <a:lstStyle/>
            <a:p>
              <a:r>
                <a:rPr lang="en-US" sz="1000" dirty="0"/>
                <a:t>2</a:t>
              </a:r>
            </a:p>
          </p:txBody>
        </p:sp>
        <p:sp>
          <p:nvSpPr>
            <p:cNvPr id="53" name="TextBox 52"/>
            <p:cNvSpPr txBox="1"/>
            <p:nvPr/>
          </p:nvSpPr>
          <p:spPr>
            <a:xfrm>
              <a:off x="6836312" y="2530324"/>
              <a:ext cx="161925" cy="188457"/>
            </a:xfrm>
            <a:prstGeom prst="rect">
              <a:avLst/>
            </a:prstGeom>
            <a:noFill/>
          </p:spPr>
          <p:txBody>
            <a:bodyPr wrap="square" rtlCol="0">
              <a:spAutoFit/>
            </a:bodyPr>
            <a:lstStyle/>
            <a:p>
              <a:r>
                <a:rPr lang="en-US" sz="1000" dirty="0"/>
                <a:t>9</a:t>
              </a:r>
            </a:p>
          </p:txBody>
        </p:sp>
        <p:sp>
          <p:nvSpPr>
            <p:cNvPr id="54" name="TextBox 53"/>
            <p:cNvSpPr txBox="1"/>
            <p:nvPr/>
          </p:nvSpPr>
          <p:spPr>
            <a:xfrm>
              <a:off x="7071075" y="2526906"/>
              <a:ext cx="266422" cy="188457"/>
            </a:xfrm>
            <a:prstGeom prst="rect">
              <a:avLst/>
            </a:prstGeom>
            <a:noFill/>
          </p:spPr>
          <p:txBody>
            <a:bodyPr wrap="square" rtlCol="0">
              <a:spAutoFit/>
            </a:bodyPr>
            <a:lstStyle/>
            <a:p>
              <a:r>
                <a:rPr lang="en-US" sz="1000" dirty="0"/>
                <a:t>10</a:t>
              </a:r>
            </a:p>
          </p:txBody>
        </p:sp>
        <p:sp>
          <p:nvSpPr>
            <p:cNvPr id="55" name="TextBox 54"/>
            <p:cNvSpPr txBox="1"/>
            <p:nvPr/>
          </p:nvSpPr>
          <p:spPr>
            <a:xfrm>
              <a:off x="5303132" y="2224875"/>
              <a:ext cx="293735" cy="188457"/>
            </a:xfrm>
            <a:prstGeom prst="rect">
              <a:avLst/>
            </a:prstGeom>
            <a:noFill/>
          </p:spPr>
          <p:txBody>
            <a:bodyPr wrap="square" rtlCol="0">
              <a:spAutoFit/>
            </a:bodyPr>
            <a:lstStyle/>
            <a:p>
              <a:r>
                <a:rPr lang="en-US" sz="1000" dirty="0"/>
                <a:t>13</a:t>
              </a:r>
            </a:p>
          </p:txBody>
        </p:sp>
        <p:sp>
          <p:nvSpPr>
            <p:cNvPr id="56" name="TextBox 55"/>
            <p:cNvSpPr txBox="1"/>
            <p:nvPr/>
          </p:nvSpPr>
          <p:spPr>
            <a:xfrm>
              <a:off x="5734514" y="2233579"/>
              <a:ext cx="270436" cy="188457"/>
            </a:xfrm>
            <a:prstGeom prst="rect">
              <a:avLst/>
            </a:prstGeom>
            <a:noFill/>
          </p:spPr>
          <p:txBody>
            <a:bodyPr wrap="square" rtlCol="0">
              <a:spAutoFit/>
            </a:bodyPr>
            <a:lstStyle/>
            <a:p>
              <a:r>
                <a:rPr lang="en-US" sz="1000" dirty="0"/>
                <a:t>14</a:t>
              </a:r>
            </a:p>
          </p:txBody>
        </p:sp>
        <p:sp>
          <p:nvSpPr>
            <p:cNvPr id="57" name="TextBox 56"/>
            <p:cNvSpPr txBox="1"/>
            <p:nvPr/>
          </p:nvSpPr>
          <p:spPr>
            <a:xfrm>
              <a:off x="7489841" y="2209189"/>
              <a:ext cx="271277" cy="188457"/>
            </a:xfrm>
            <a:prstGeom prst="rect">
              <a:avLst/>
            </a:prstGeom>
            <a:noFill/>
          </p:spPr>
          <p:txBody>
            <a:bodyPr wrap="square" rtlCol="0">
              <a:spAutoFit/>
            </a:bodyPr>
            <a:lstStyle/>
            <a:p>
              <a:r>
                <a:rPr lang="en-US" sz="1000" dirty="0"/>
                <a:t>18</a:t>
              </a:r>
            </a:p>
          </p:txBody>
        </p:sp>
        <p:sp>
          <p:nvSpPr>
            <p:cNvPr id="58" name="TextBox 57"/>
            <p:cNvSpPr txBox="1"/>
            <p:nvPr/>
          </p:nvSpPr>
          <p:spPr>
            <a:xfrm>
              <a:off x="5525706" y="2002873"/>
              <a:ext cx="274952" cy="188457"/>
            </a:xfrm>
            <a:prstGeom prst="rect">
              <a:avLst/>
            </a:prstGeom>
            <a:noFill/>
          </p:spPr>
          <p:txBody>
            <a:bodyPr wrap="square" rtlCol="0">
              <a:spAutoFit/>
            </a:bodyPr>
            <a:lstStyle/>
            <a:p>
              <a:r>
                <a:rPr lang="en-US" sz="1000" dirty="0"/>
                <a:t>19</a:t>
              </a:r>
            </a:p>
          </p:txBody>
        </p:sp>
        <p:sp>
          <p:nvSpPr>
            <p:cNvPr id="59" name="TextBox 58"/>
            <p:cNvSpPr txBox="1"/>
            <p:nvPr/>
          </p:nvSpPr>
          <p:spPr>
            <a:xfrm>
              <a:off x="6386926" y="2010596"/>
              <a:ext cx="273585" cy="188457"/>
            </a:xfrm>
            <a:prstGeom prst="rect">
              <a:avLst/>
            </a:prstGeom>
            <a:noFill/>
          </p:spPr>
          <p:txBody>
            <a:bodyPr wrap="square" rtlCol="0">
              <a:spAutoFit/>
            </a:bodyPr>
            <a:lstStyle/>
            <a:p>
              <a:r>
                <a:rPr lang="en-US" sz="1000" dirty="0"/>
                <a:t>20</a:t>
              </a:r>
            </a:p>
          </p:txBody>
        </p:sp>
        <p:sp>
          <p:nvSpPr>
            <p:cNvPr id="60" name="TextBox 59"/>
            <p:cNvSpPr txBox="1"/>
            <p:nvPr/>
          </p:nvSpPr>
          <p:spPr>
            <a:xfrm>
              <a:off x="7234339" y="2000702"/>
              <a:ext cx="262734" cy="188457"/>
            </a:xfrm>
            <a:prstGeom prst="rect">
              <a:avLst/>
            </a:prstGeom>
            <a:noFill/>
          </p:spPr>
          <p:txBody>
            <a:bodyPr wrap="square" rtlCol="0">
              <a:spAutoFit/>
            </a:bodyPr>
            <a:lstStyle/>
            <a:p>
              <a:r>
                <a:rPr lang="en-US" sz="1000" dirty="0"/>
                <a:t>21</a:t>
              </a:r>
            </a:p>
          </p:txBody>
        </p:sp>
        <p:sp>
          <p:nvSpPr>
            <p:cNvPr id="61" name="TextBox 60"/>
            <p:cNvSpPr txBox="1"/>
            <p:nvPr/>
          </p:nvSpPr>
          <p:spPr>
            <a:xfrm>
              <a:off x="6414600" y="1625414"/>
              <a:ext cx="274582" cy="188457"/>
            </a:xfrm>
            <a:prstGeom prst="rect">
              <a:avLst/>
            </a:prstGeom>
            <a:noFill/>
          </p:spPr>
          <p:txBody>
            <a:bodyPr wrap="square" rtlCol="0">
              <a:spAutoFit/>
            </a:bodyPr>
            <a:lstStyle/>
            <a:p>
              <a:r>
                <a:rPr lang="en-US" sz="1000" dirty="0"/>
                <a:t>22</a:t>
              </a:r>
            </a:p>
          </p:txBody>
        </p:sp>
        <p:sp>
          <p:nvSpPr>
            <p:cNvPr id="62" name="TextBox 61"/>
            <p:cNvSpPr txBox="1"/>
            <p:nvPr/>
          </p:nvSpPr>
          <p:spPr>
            <a:xfrm>
              <a:off x="7036307" y="2219269"/>
              <a:ext cx="265029" cy="188457"/>
            </a:xfrm>
            <a:prstGeom prst="rect">
              <a:avLst/>
            </a:prstGeom>
            <a:noFill/>
          </p:spPr>
          <p:txBody>
            <a:bodyPr wrap="square" rtlCol="0">
              <a:spAutoFit/>
            </a:bodyPr>
            <a:lstStyle/>
            <a:p>
              <a:r>
                <a:rPr lang="en-US" sz="1000" dirty="0"/>
                <a:t>17</a:t>
              </a:r>
            </a:p>
          </p:txBody>
        </p:sp>
      </p:grpSp>
      <p:sp>
        <p:nvSpPr>
          <p:cNvPr id="63" name="TextBox 62"/>
          <p:cNvSpPr txBox="1"/>
          <p:nvPr/>
        </p:nvSpPr>
        <p:spPr>
          <a:xfrm>
            <a:off x="2364265" y="4189421"/>
            <a:ext cx="1751117" cy="276999"/>
          </a:xfrm>
          <a:prstGeom prst="rect">
            <a:avLst/>
          </a:prstGeom>
          <a:noFill/>
        </p:spPr>
        <p:txBody>
          <a:bodyPr wrap="square" rtlCol="0">
            <a:spAutoFit/>
          </a:bodyPr>
          <a:lstStyle/>
          <a:p>
            <a:r>
              <a:rPr lang="en-US" sz="1200" dirty="0"/>
              <a:t>Minimum mode</a:t>
            </a:r>
          </a:p>
        </p:txBody>
      </p:sp>
      <p:sp>
        <p:nvSpPr>
          <p:cNvPr id="64" name="TextBox 63"/>
          <p:cNvSpPr txBox="1"/>
          <p:nvPr/>
        </p:nvSpPr>
        <p:spPr>
          <a:xfrm>
            <a:off x="5664507" y="4189421"/>
            <a:ext cx="1217000" cy="276999"/>
          </a:xfrm>
          <a:prstGeom prst="rect">
            <a:avLst/>
          </a:prstGeom>
          <a:noFill/>
        </p:spPr>
        <p:txBody>
          <a:bodyPr wrap="square" rtlCol="0">
            <a:spAutoFit/>
          </a:bodyPr>
          <a:lstStyle/>
          <a:p>
            <a:r>
              <a:rPr lang="en-US" sz="1200" dirty="0"/>
              <a:t>Add-Up mode</a:t>
            </a:r>
          </a:p>
        </p:txBody>
      </p:sp>
      <p:sp>
        <p:nvSpPr>
          <p:cNvPr id="65" name="TextBox 64"/>
          <p:cNvSpPr txBox="1"/>
          <p:nvPr/>
        </p:nvSpPr>
        <p:spPr>
          <a:xfrm>
            <a:off x="6683137" y="1971201"/>
            <a:ext cx="2460863" cy="261610"/>
          </a:xfrm>
          <a:prstGeom prst="rect">
            <a:avLst/>
          </a:prstGeom>
          <a:noFill/>
        </p:spPr>
        <p:txBody>
          <a:bodyPr wrap="square" rtlCol="0">
            <a:spAutoFit/>
          </a:bodyPr>
          <a:lstStyle/>
          <a:p>
            <a:r>
              <a:rPr lang="en-US" sz="1100" dirty="0"/>
              <a:t>Note: Hierarchy Layers Selection = 2</a:t>
            </a:r>
          </a:p>
        </p:txBody>
      </p:sp>
    </p:spTree>
    <p:extLst>
      <p:ext uri="{BB962C8B-B14F-4D97-AF65-F5344CB8AC3E}">
        <p14:creationId xmlns:p14="http://schemas.microsoft.com/office/powerpoint/2010/main" val="193818543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Visualization: Graph Exploration</a:t>
            </a:r>
          </a:p>
        </p:txBody>
      </p:sp>
      <p:sp>
        <p:nvSpPr>
          <p:cNvPr id="3" name="Content Placeholder 2"/>
          <p:cNvSpPr>
            <a:spLocks noGrp="1"/>
          </p:cNvSpPr>
          <p:nvPr>
            <p:ph idx="1"/>
          </p:nvPr>
        </p:nvSpPr>
        <p:spPr/>
        <p:txBody>
          <a:bodyPr>
            <a:normAutofit fontScale="92500"/>
          </a:bodyPr>
          <a:lstStyle/>
          <a:p>
            <a:r>
              <a:rPr lang="en-US" sz="2400" dirty="0"/>
              <a:t>Graph Layer Selection</a:t>
            </a:r>
          </a:p>
          <a:p>
            <a:endParaRPr lang="en-US" sz="2400" dirty="0"/>
          </a:p>
          <a:p>
            <a:endParaRPr lang="en-US" sz="2400" dirty="0"/>
          </a:p>
          <a:p>
            <a:endParaRPr lang="en-US" sz="2400" dirty="0"/>
          </a:p>
          <a:p>
            <a:endParaRPr lang="en-US" sz="2400" dirty="0"/>
          </a:p>
          <a:p>
            <a:endParaRPr lang="en-US" sz="2400" dirty="0"/>
          </a:p>
          <a:p>
            <a:endParaRPr lang="en-US" sz="2400" dirty="0"/>
          </a:p>
          <a:p>
            <a:r>
              <a:rPr lang="en-US" sz="2200" dirty="0"/>
              <a:t>Initially, BGS visualizes the top layer graph </a:t>
            </a:r>
            <a:r>
              <a:rPr lang="en-US" sz="2200" dirty="0" err="1"/>
              <a:t>Gh</a:t>
            </a:r>
            <a:r>
              <a:rPr lang="en-US" sz="2200" dirty="0"/>
              <a:t> (h is the depth of the hierarchy) in graph view.</a:t>
            </a:r>
          </a:p>
          <a:p>
            <a:r>
              <a:rPr lang="en-US" sz="2200" dirty="0"/>
              <a:t>Users are permitted to select another starting layer </a:t>
            </a:r>
            <a:r>
              <a:rPr lang="en-US" sz="2200" dirty="0" err="1"/>
              <a:t>Gi</a:t>
            </a:r>
            <a:r>
              <a:rPr lang="en-US" sz="2200" dirty="0"/>
              <a:t> to visualize</a:t>
            </a:r>
            <a:r>
              <a:rPr lang="en-US" sz="2000" dirty="0"/>
              <a:t>.</a:t>
            </a:r>
            <a:endParaRPr lang="en-US" sz="2200" dirty="0"/>
          </a:p>
        </p:txBody>
      </p:sp>
      <p:grpSp>
        <p:nvGrpSpPr>
          <p:cNvPr id="16" name="Group 15"/>
          <p:cNvGrpSpPr/>
          <p:nvPr/>
        </p:nvGrpSpPr>
        <p:grpSpPr>
          <a:xfrm>
            <a:off x="1231267" y="2173787"/>
            <a:ext cx="5362635" cy="2007094"/>
            <a:chOff x="3673185" y="4488956"/>
            <a:chExt cx="4145786" cy="1360879"/>
          </a:xfrm>
        </p:grpSpPr>
        <p:sp>
          <p:nvSpPr>
            <p:cNvPr id="17" name="Isosceles Triangle 16"/>
            <p:cNvSpPr/>
            <p:nvPr/>
          </p:nvSpPr>
          <p:spPr>
            <a:xfrm>
              <a:off x="3673185" y="4523398"/>
              <a:ext cx="3354808" cy="1323036"/>
            </a:xfrm>
            <a:prstGeom prst="triangle">
              <a:avLst/>
            </a:prstGeom>
            <a:solidFill>
              <a:srgbClr val="5B9BD5">
                <a:alpha val="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lowchart: Connector 17"/>
            <p:cNvSpPr/>
            <p:nvPr/>
          </p:nvSpPr>
          <p:spPr>
            <a:xfrm>
              <a:off x="5307695" y="4488956"/>
              <a:ext cx="78154" cy="78153"/>
            </a:xfrm>
            <a:prstGeom prst="flowChartConnector">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lowchart: Connector 18"/>
            <p:cNvSpPr/>
            <p:nvPr/>
          </p:nvSpPr>
          <p:spPr>
            <a:xfrm>
              <a:off x="4903066" y="4921451"/>
              <a:ext cx="78154" cy="78153"/>
            </a:xfrm>
            <a:prstGeom prst="flowChartConnector">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lowchart: Connector 19"/>
            <p:cNvSpPr/>
            <p:nvPr/>
          </p:nvSpPr>
          <p:spPr>
            <a:xfrm>
              <a:off x="5736313" y="4914957"/>
              <a:ext cx="78154" cy="78153"/>
            </a:xfrm>
            <a:prstGeom prst="flowChartConnector">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lowchart: Connector 20"/>
            <p:cNvSpPr/>
            <p:nvPr/>
          </p:nvSpPr>
          <p:spPr>
            <a:xfrm>
              <a:off x="4618338" y="5207706"/>
              <a:ext cx="78154" cy="78153"/>
            </a:xfrm>
            <a:prstGeom prst="flowChartConnector">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lowchart: Connector 21"/>
            <p:cNvSpPr/>
            <p:nvPr/>
          </p:nvSpPr>
          <p:spPr>
            <a:xfrm>
              <a:off x="5034465" y="5196440"/>
              <a:ext cx="78154" cy="78153"/>
            </a:xfrm>
            <a:prstGeom prst="flowChartConnector">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lowchart: Connector 22"/>
            <p:cNvSpPr/>
            <p:nvPr/>
          </p:nvSpPr>
          <p:spPr>
            <a:xfrm>
              <a:off x="5580243" y="5191889"/>
              <a:ext cx="78154" cy="78153"/>
            </a:xfrm>
            <a:prstGeom prst="flowChartConnector">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lowchart: Connector 23"/>
            <p:cNvSpPr/>
            <p:nvPr/>
          </p:nvSpPr>
          <p:spPr>
            <a:xfrm>
              <a:off x="5999529" y="5191889"/>
              <a:ext cx="78154" cy="78153"/>
            </a:xfrm>
            <a:prstGeom prst="flowChartConnector">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Connector 24"/>
            <p:cNvCxnSpPr>
              <a:stCxn id="18" idx="3"/>
              <a:endCxn id="19" idx="7"/>
            </p:cNvCxnSpPr>
            <p:nvPr/>
          </p:nvCxnSpPr>
          <p:spPr>
            <a:xfrm flipH="1">
              <a:off x="4969775" y="4555664"/>
              <a:ext cx="349365" cy="3772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a:stCxn id="19" idx="3"/>
              <a:endCxn id="21" idx="7"/>
            </p:cNvCxnSpPr>
            <p:nvPr/>
          </p:nvCxnSpPr>
          <p:spPr>
            <a:xfrm flipH="1">
              <a:off x="4685047" y="4988159"/>
              <a:ext cx="229464" cy="23099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a:stCxn id="19" idx="5"/>
              <a:endCxn id="22" idx="0"/>
            </p:cNvCxnSpPr>
            <p:nvPr/>
          </p:nvCxnSpPr>
          <p:spPr>
            <a:xfrm>
              <a:off x="4969775" y="4988159"/>
              <a:ext cx="103767" cy="20828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a:stCxn id="18" idx="5"/>
              <a:endCxn id="20" idx="1"/>
            </p:cNvCxnSpPr>
            <p:nvPr/>
          </p:nvCxnSpPr>
          <p:spPr>
            <a:xfrm>
              <a:off x="5374404" y="4555664"/>
              <a:ext cx="373354" cy="3707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a:stCxn id="20" idx="3"/>
              <a:endCxn id="23" idx="7"/>
            </p:cNvCxnSpPr>
            <p:nvPr/>
          </p:nvCxnSpPr>
          <p:spPr>
            <a:xfrm flipH="1">
              <a:off x="5646952" y="4981665"/>
              <a:ext cx="100806" cy="22166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a:stCxn id="20" idx="5"/>
              <a:endCxn id="24" idx="1"/>
            </p:cNvCxnSpPr>
            <p:nvPr/>
          </p:nvCxnSpPr>
          <p:spPr>
            <a:xfrm>
              <a:off x="5803022" y="4981665"/>
              <a:ext cx="207952" cy="22166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5164603" y="4633817"/>
              <a:ext cx="349250" cy="369332"/>
            </a:xfrm>
            <a:prstGeom prst="rect">
              <a:avLst/>
            </a:prstGeom>
            <a:noFill/>
          </p:spPr>
          <p:txBody>
            <a:bodyPr wrap="square" rtlCol="0">
              <a:spAutoFit/>
            </a:bodyPr>
            <a:lstStyle/>
            <a:p>
              <a:r>
                <a:rPr lang="en-US" dirty="0"/>
                <a:t>…</a:t>
              </a:r>
            </a:p>
          </p:txBody>
        </p:sp>
        <p:sp>
          <p:nvSpPr>
            <p:cNvPr id="32" name="TextBox 31"/>
            <p:cNvSpPr txBox="1"/>
            <p:nvPr/>
          </p:nvSpPr>
          <p:spPr>
            <a:xfrm rot="5400000">
              <a:off x="5358011" y="4488477"/>
              <a:ext cx="220642" cy="2031325"/>
            </a:xfrm>
            <a:prstGeom prst="rect">
              <a:avLst/>
            </a:prstGeom>
            <a:noFill/>
          </p:spPr>
          <p:txBody>
            <a:bodyPr wrap="square" rtlCol="0">
              <a:spAutoFit/>
            </a:bodyPr>
            <a:lstStyle/>
            <a:p>
              <a:r>
                <a:rPr lang="en-US" sz="1400" b="1" dirty="0"/>
                <a:t>.</a:t>
              </a:r>
            </a:p>
            <a:p>
              <a:r>
                <a:rPr lang="en-US" sz="1400" b="1" dirty="0"/>
                <a:t>.</a:t>
              </a:r>
            </a:p>
            <a:p>
              <a:r>
                <a:rPr lang="en-US" sz="1400" b="1" dirty="0"/>
                <a:t>.</a:t>
              </a:r>
            </a:p>
            <a:p>
              <a:r>
                <a:rPr lang="en-US" sz="1400" b="1" dirty="0"/>
                <a:t>.</a:t>
              </a:r>
            </a:p>
            <a:p>
              <a:r>
                <a:rPr lang="en-US" sz="1400" b="1" dirty="0"/>
                <a:t>.</a:t>
              </a:r>
            </a:p>
            <a:p>
              <a:r>
                <a:rPr lang="en-US" sz="1400" b="1" dirty="0"/>
                <a:t>.</a:t>
              </a:r>
            </a:p>
            <a:p>
              <a:r>
                <a:rPr lang="en-US" sz="1400" b="1" dirty="0"/>
                <a:t>.</a:t>
              </a:r>
            </a:p>
            <a:p>
              <a:r>
                <a:rPr lang="en-US" sz="1400" b="1" dirty="0"/>
                <a:t>.</a:t>
              </a:r>
            </a:p>
            <a:p>
              <a:r>
                <a:rPr lang="en-US" sz="1400" b="1" dirty="0"/>
                <a:t>.</a:t>
              </a:r>
            </a:p>
          </p:txBody>
        </p:sp>
        <p:sp>
          <p:nvSpPr>
            <p:cNvPr id="33" name="TextBox 32"/>
            <p:cNvSpPr txBox="1"/>
            <p:nvPr/>
          </p:nvSpPr>
          <p:spPr>
            <a:xfrm>
              <a:off x="5171806" y="4959539"/>
              <a:ext cx="349250" cy="369332"/>
            </a:xfrm>
            <a:prstGeom prst="rect">
              <a:avLst/>
            </a:prstGeom>
            <a:noFill/>
          </p:spPr>
          <p:txBody>
            <a:bodyPr wrap="square" rtlCol="0">
              <a:spAutoFit/>
            </a:bodyPr>
            <a:lstStyle/>
            <a:p>
              <a:r>
                <a:rPr lang="en-US" dirty="0"/>
                <a:t>…</a:t>
              </a:r>
            </a:p>
          </p:txBody>
        </p:sp>
        <p:sp>
          <p:nvSpPr>
            <p:cNvPr id="34" name="Flowchart: Connector 33"/>
            <p:cNvSpPr/>
            <p:nvPr/>
          </p:nvSpPr>
          <p:spPr>
            <a:xfrm>
              <a:off x="4453282" y="5768283"/>
              <a:ext cx="78154" cy="78153"/>
            </a:xfrm>
            <a:prstGeom prst="flowChartConnector">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lowchart: Connector 34"/>
            <p:cNvSpPr/>
            <p:nvPr/>
          </p:nvSpPr>
          <p:spPr>
            <a:xfrm>
              <a:off x="4668577" y="5768282"/>
              <a:ext cx="78154" cy="78153"/>
            </a:xfrm>
            <a:prstGeom prst="flowChartConnector">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lowchart: Connector 35"/>
            <p:cNvSpPr/>
            <p:nvPr/>
          </p:nvSpPr>
          <p:spPr>
            <a:xfrm>
              <a:off x="5304689" y="5768281"/>
              <a:ext cx="78154" cy="78153"/>
            </a:xfrm>
            <a:prstGeom prst="flowChartConnector">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lowchart: Connector 36"/>
            <p:cNvSpPr/>
            <p:nvPr/>
          </p:nvSpPr>
          <p:spPr>
            <a:xfrm>
              <a:off x="5521056" y="5768280"/>
              <a:ext cx="78154" cy="78153"/>
            </a:xfrm>
            <a:prstGeom prst="flowChartConnector">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Flowchart: Connector 37"/>
            <p:cNvSpPr/>
            <p:nvPr/>
          </p:nvSpPr>
          <p:spPr>
            <a:xfrm>
              <a:off x="4882069" y="5771682"/>
              <a:ext cx="78154" cy="78153"/>
            </a:xfrm>
            <a:prstGeom prst="flowChartConnector">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Flowchart: Connector 38"/>
            <p:cNvSpPr/>
            <p:nvPr/>
          </p:nvSpPr>
          <p:spPr>
            <a:xfrm>
              <a:off x="5093379" y="5768281"/>
              <a:ext cx="78154" cy="78153"/>
            </a:xfrm>
            <a:prstGeom prst="flowChartConnector">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Flowchart: Connector 39"/>
            <p:cNvSpPr/>
            <p:nvPr/>
          </p:nvSpPr>
          <p:spPr>
            <a:xfrm>
              <a:off x="5693289" y="5761156"/>
              <a:ext cx="78154" cy="78153"/>
            </a:xfrm>
            <a:prstGeom prst="flowChartConnector">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lowchart: Connector 40"/>
            <p:cNvSpPr/>
            <p:nvPr/>
          </p:nvSpPr>
          <p:spPr>
            <a:xfrm>
              <a:off x="5908584" y="5761155"/>
              <a:ext cx="78154" cy="78153"/>
            </a:xfrm>
            <a:prstGeom prst="flowChartConnector">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lowchart: Connector 41"/>
            <p:cNvSpPr/>
            <p:nvPr/>
          </p:nvSpPr>
          <p:spPr>
            <a:xfrm>
              <a:off x="6544696" y="5761154"/>
              <a:ext cx="78154" cy="78153"/>
            </a:xfrm>
            <a:prstGeom prst="flowChartConnector">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Flowchart: Connector 42"/>
            <p:cNvSpPr/>
            <p:nvPr/>
          </p:nvSpPr>
          <p:spPr>
            <a:xfrm>
              <a:off x="6122076" y="5764555"/>
              <a:ext cx="78154" cy="78153"/>
            </a:xfrm>
            <a:prstGeom prst="flowChartConnector">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Flowchart: Connector 43"/>
            <p:cNvSpPr/>
            <p:nvPr/>
          </p:nvSpPr>
          <p:spPr>
            <a:xfrm>
              <a:off x="6333386" y="5761154"/>
              <a:ext cx="78154" cy="78153"/>
            </a:xfrm>
            <a:prstGeom prst="flowChartConnector">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lowchart: Connector 44"/>
            <p:cNvSpPr/>
            <p:nvPr/>
          </p:nvSpPr>
          <p:spPr>
            <a:xfrm>
              <a:off x="4219905" y="5768280"/>
              <a:ext cx="78154" cy="78153"/>
            </a:xfrm>
            <a:prstGeom prst="flowChartConnector">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p:cNvSpPr txBox="1"/>
            <p:nvPr/>
          </p:nvSpPr>
          <p:spPr>
            <a:xfrm>
              <a:off x="6825467" y="5113427"/>
              <a:ext cx="993504" cy="187815"/>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Layer Selection</a:t>
              </a:r>
            </a:p>
          </p:txBody>
        </p:sp>
        <p:sp>
          <p:nvSpPr>
            <p:cNvPr id="47" name="Left Arrow 46"/>
            <p:cNvSpPr/>
            <p:nvPr/>
          </p:nvSpPr>
          <p:spPr>
            <a:xfrm>
              <a:off x="6542618" y="5187171"/>
              <a:ext cx="241897" cy="45719"/>
            </a:xfrm>
            <a:prstGeom prst="lef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48" name="Straight Arrow Connector 47"/>
            <p:cNvCxnSpPr/>
            <p:nvPr/>
          </p:nvCxnSpPr>
          <p:spPr>
            <a:xfrm flipH="1" flipV="1">
              <a:off x="6668389" y="4864567"/>
              <a:ext cx="3011" cy="345137"/>
            </a:xfrm>
            <a:prstGeom prst="straightConnector1">
              <a:avLst/>
            </a:prstGeom>
            <a:ln w="127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flipH="1">
              <a:off x="6668627" y="5232648"/>
              <a:ext cx="6210" cy="293870"/>
            </a:xfrm>
            <a:prstGeom prst="straightConnector1">
              <a:avLst/>
            </a:prstGeom>
            <a:ln w="127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V="1">
              <a:off x="4261314" y="5219159"/>
              <a:ext cx="2226180" cy="34144"/>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9446819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Methodology: Graph Exploration</a:t>
            </a:r>
          </a:p>
        </p:txBody>
      </p:sp>
      <p:sp>
        <p:nvSpPr>
          <p:cNvPr id="3" name="Content Placeholder 2"/>
          <p:cNvSpPr>
            <a:spLocks noGrp="1"/>
          </p:cNvSpPr>
          <p:nvPr>
            <p:ph idx="1"/>
          </p:nvPr>
        </p:nvSpPr>
        <p:spPr/>
        <p:txBody>
          <a:bodyPr/>
          <a:lstStyle/>
          <a:p>
            <a:r>
              <a:rPr lang="en-US" sz="2400" dirty="0"/>
              <a:t>Graph Expansion</a:t>
            </a:r>
          </a:p>
          <a:p>
            <a:pPr lvl="1"/>
            <a:r>
              <a:rPr lang="en-US" sz="2400" dirty="0"/>
              <a:t>Minimum Mode </a:t>
            </a:r>
          </a:p>
          <a:p>
            <a:pPr lvl="1"/>
            <a:endParaRPr lang="en-US" sz="2400" dirty="0"/>
          </a:p>
          <a:p>
            <a:pPr lvl="1"/>
            <a:endParaRPr lang="en-US" sz="2400" dirty="0"/>
          </a:p>
          <a:p>
            <a:pPr marL="457200" lvl="1" indent="0">
              <a:buNone/>
            </a:pPr>
            <a:endParaRPr lang="en-US" sz="2400" dirty="0"/>
          </a:p>
          <a:p>
            <a:pPr lvl="1"/>
            <a:r>
              <a:rPr lang="en-US" sz="2400" dirty="0"/>
              <a:t>Add-Up Mode</a:t>
            </a:r>
          </a:p>
          <a:p>
            <a:endParaRPr lang="en-US" dirty="0"/>
          </a:p>
          <a:p>
            <a:endParaRPr lang="en-US" dirty="0"/>
          </a:p>
          <a:p>
            <a:pPr marL="0" indent="0">
              <a:buNone/>
            </a:pPr>
            <a:endParaRPr lang="en-US" dirty="0"/>
          </a:p>
        </p:txBody>
      </p:sp>
      <p:grpSp>
        <p:nvGrpSpPr>
          <p:cNvPr id="4" name="Group 3"/>
          <p:cNvGrpSpPr/>
          <p:nvPr/>
        </p:nvGrpSpPr>
        <p:grpSpPr>
          <a:xfrm>
            <a:off x="2923653" y="2282163"/>
            <a:ext cx="4436341" cy="1543991"/>
            <a:chOff x="4018221" y="1903469"/>
            <a:chExt cx="3628097" cy="1322962"/>
          </a:xfrm>
        </p:grpSpPr>
        <p:sp>
          <p:nvSpPr>
            <p:cNvPr id="5" name="Flowchart: Connector 4"/>
            <p:cNvSpPr/>
            <p:nvPr/>
          </p:nvSpPr>
          <p:spPr>
            <a:xfrm>
              <a:off x="5450430" y="2778152"/>
              <a:ext cx="115792" cy="128369"/>
            </a:xfrm>
            <a:prstGeom prst="flowChartConnector">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lowchart: Connector 5"/>
            <p:cNvSpPr/>
            <p:nvPr/>
          </p:nvSpPr>
          <p:spPr>
            <a:xfrm>
              <a:off x="5381119" y="2282628"/>
              <a:ext cx="182880" cy="192253"/>
            </a:xfrm>
            <a:prstGeom prst="flowChartConnector">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lowchart: Connector 6"/>
            <p:cNvSpPr/>
            <p:nvPr/>
          </p:nvSpPr>
          <p:spPr>
            <a:xfrm>
              <a:off x="6008244" y="2282627"/>
              <a:ext cx="182880" cy="192253"/>
            </a:xfrm>
            <a:prstGeom prst="flowChartConnector">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lowchart: Connector 7"/>
            <p:cNvSpPr/>
            <p:nvPr/>
          </p:nvSpPr>
          <p:spPr>
            <a:xfrm>
              <a:off x="5983892" y="2766205"/>
              <a:ext cx="115792" cy="128369"/>
            </a:xfrm>
            <a:prstGeom prst="flowChartConnector">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5335083" y="2095327"/>
              <a:ext cx="274952" cy="210973"/>
            </a:xfrm>
            <a:prstGeom prst="rect">
              <a:avLst/>
            </a:prstGeom>
            <a:noFill/>
          </p:spPr>
          <p:txBody>
            <a:bodyPr wrap="square" rtlCol="0">
              <a:spAutoFit/>
            </a:bodyPr>
            <a:lstStyle/>
            <a:p>
              <a:r>
                <a:rPr lang="en-US" sz="1000" dirty="0"/>
                <a:t>19</a:t>
              </a:r>
            </a:p>
          </p:txBody>
        </p:sp>
        <p:sp>
          <p:nvSpPr>
            <p:cNvPr id="10" name="TextBox 9"/>
            <p:cNvSpPr txBox="1"/>
            <p:nvPr/>
          </p:nvSpPr>
          <p:spPr>
            <a:xfrm>
              <a:off x="6048293" y="2131488"/>
              <a:ext cx="274952" cy="210973"/>
            </a:xfrm>
            <a:prstGeom prst="rect">
              <a:avLst/>
            </a:prstGeom>
            <a:noFill/>
          </p:spPr>
          <p:txBody>
            <a:bodyPr wrap="square" rtlCol="0">
              <a:spAutoFit/>
            </a:bodyPr>
            <a:lstStyle/>
            <a:p>
              <a:r>
                <a:rPr lang="en-US" sz="1000" dirty="0"/>
                <a:t>20</a:t>
              </a:r>
            </a:p>
          </p:txBody>
        </p:sp>
        <p:sp>
          <p:nvSpPr>
            <p:cNvPr id="11" name="Flowchart: Connector 10"/>
            <p:cNvSpPr/>
            <p:nvPr/>
          </p:nvSpPr>
          <p:spPr>
            <a:xfrm>
              <a:off x="4064257" y="2296289"/>
              <a:ext cx="182880" cy="192253"/>
            </a:xfrm>
            <a:prstGeom prst="flowChartConnector">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lowchart: Connector 11"/>
            <p:cNvSpPr/>
            <p:nvPr/>
          </p:nvSpPr>
          <p:spPr>
            <a:xfrm>
              <a:off x="4691382" y="2296288"/>
              <a:ext cx="182880" cy="192253"/>
            </a:xfrm>
            <a:prstGeom prst="flowChartConnector">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4018221" y="2108988"/>
              <a:ext cx="274952" cy="210973"/>
            </a:xfrm>
            <a:prstGeom prst="rect">
              <a:avLst/>
            </a:prstGeom>
            <a:noFill/>
          </p:spPr>
          <p:txBody>
            <a:bodyPr wrap="square" rtlCol="0">
              <a:spAutoFit/>
            </a:bodyPr>
            <a:lstStyle/>
            <a:p>
              <a:r>
                <a:rPr lang="en-US" sz="1000" dirty="0"/>
                <a:t>19</a:t>
              </a:r>
            </a:p>
          </p:txBody>
        </p:sp>
        <p:sp>
          <p:nvSpPr>
            <p:cNvPr id="14" name="TextBox 13"/>
            <p:cNvSpPr txBox="1"/>
            <p:nvPr/>
          </p:nvSpPr>
          <p:spPr>
            <a:xfrm>
              <a:off x="4663866" y="2106523"/>
              <a:ext cx="274952" cy="210973"/>
            </a:xfrm>
            <a:prstGeom prst="rect">
              <a:avLst/>
            </a:prstGeom>
            <a:noFill/>
          </p:spPr>
          <p:txBody>
            <a:bodyPr wrap="square" rtlCol="0">
              <a:spAutoFit/>
            </a:bodyPr>
            <a:lstStyle/>
            <a:p>
              <a:r>
                <a:rPr lang="en-US" sz="1000" dirty="0"/>
                <a:t>20</a:t>
              </a:r>
            </a:p>
          </p:txBody>
        </p:sp>
        <p:sp>
          <p:nvSpPr>
            <p:cNvPr id="15" name="Flowchart: Connector 14"/>
            <p:cNvSpPr/>
            <p:nvPr/>
          </p:nvSpPr>
          <p:spPr>
            <a:xfrm>
              <a:off x="4348192" y="2740932"/>
              <a:ext cx="182880" cy="192253"/>
            </a:xfrm>
            <a:prstGeom prst="flowChartConnector">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4534718" y="2744725"/>
              <a:ext cx="274952" cy="210973"/>
            </a:xfrm>
            <a:prstGeom prst="rect">
              <a:avLst/>
            </a:prstGeom>
            <a:noFill/>
          </p:spPr>
          <p:txBody>
            <a:bodyPr wrap="square" rtlCol="0">
              <a:spAutoFit/>
            </a:bodyPr>
            <a:lstStyle/>
            <a:p>
              <a:r>
                <a:rPr lang="en-US" sz="1000" dirty="0"/>
                <a:t>21</a:t>
              </a:r>
            </a:p>
          </p:txBody>
        </p:sp>
        <p:cxnSp>
          <p:nvCxnSpPr>
            <p:cNvPr id="17" name="Straight Connector 16"/>
            <p:cNvCxnSpPr>
              <a:stCxn id="11" idx="6"/>
              <a:endCxn id="12" idx="2"/>
            </p:cNvCxnSpPr>
            <p:nvPr/>
          </p:nvCxnSpPr>
          <p:spPr>
            <a:xfrm flipV="1">
              <a:off x="4247137" y="2392415"/>
              <a:ext cx="444245" cy="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a:stCxn id="11" idx="5"/>
              <a:endCxn id="15" idx="1"/>
            </p:cNvCxnSpPr>
            <p:nvPr/>
          </p:nvCxnSpPr>
          <p:spPr>
            <a:xfrm>
              <a:off x="4220355" y="2460387"/>
              <a:ext cx="154619" cy="30870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a:stCxn id="15" idx="7"/>
              <a:endCxn id="12" idx="3"/>
            </p:cNvCxnSpPr>
            <p:nvPr/>
          </p:nvCxnSpPr>
          <p:spPr>
            <a:xfrm flipV="1">
              <a:off x="4504290" y="2460386"/>
              <a:ext cx="213874" cy="30870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a:stCxn id="6" idx="4"/>
              <a:endCxn id="5" idx="0"/>
            </p:cNvCxnSpPr>
            <p:nvPr/>
          </p:nvCxnSpPr>
          <p:spPr>
            <a:xfrm>
              <a:off x="5472559" y="2474881"/>
              <a:ext cx="35767" cy="30327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a:stCxn id="6" idx="6"/>
              <a:endCxn id="7" idx="2"/>
            </p:cNvCxnSpPr>
            <p:nvPr/>
          </p:nvCxnSpPr>
          <p:spPr>
            <a:xfrm flipV="1">
              <a:off x="5563999" y="2378754"/>
              <a:ext cx="444245" cy="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a:stCxn id="5" idx="7"/>
              <a:endCxn id="7" idx="3"/>
            </p:cNvCxnSpPr>
            <p:nvPr/>
          </p:nvCxnSpPr>
          <p:spPr>
            <a:xfrm flipV="1">
              <a:off x="5549265" y="2446725"/>
              <a:ext cx="485761" cy="350226"/>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a:stCxn id="5" idx="6"/>
              <a:endCxn id="8" idx="2"/>
            </p:cNvCxnSpPr>
            <p:nvPr/>
          </p:nvCxnSpPr>
          <p:spPr>
            <a:xfrm flipV="1">
              <a:off x="5566222" y="2830390"/>
              <a:ext cx="417670" cy="11947"/>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a:stCxn id="8" idx="0"/>
              <a:endCxn id="7" idx="4"/>
            </p:cNvCxnSpPr>
            <p:nvPr/>
          </p:nvCxnSpPr>
          <p:spPr>
            <a:xfrm flipV="1">
              <a:off x="6041788" y="2474880"/>
              <a:ext cx="57896" cy="291325"/>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Right Arrow 24"/>
            <p:cNvSpPr/>
            <p:nvPr/>
          </p:nvSpPr>
          <p:spPr>
            <a:xfrm>
              <a:off x="4932657" y="2529394"/>
              <a:ext cx="303886" cy="92444"/>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lowchart: Connector 25"/>
            <p:cNvSpPr/>
            <p:nvPr/>
          </p:nvSpPr>
          <p:spPr>
            <a:xfrm>
              <a:off x="7203381" y="2240008"/>
              <a:ext cx="115792" cy="128369"/>
            </a:xfrm>
            <a:prstGeom prst="flowChartConnector">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lowchart: Connector 26"/>
            <p:cNvSpPr/>
            <p:nvPr/>
          </p:nvSpPr>
          <p:spPr>
            <a:xfrm>
              <a:off x="6651631" y="2251827"/>
              <a:ext cx="182880" cy="192253"/>
            </a:xfrm>
            <a:prstGeom prst="flowChartConnector">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lowchart: Connector 27"/>
            <p:cNvSpPr/>
            <p:nvPr/>
          </p:nvSpPr>
          <p:spPr>
            <a:xfrm>
              <a:off x="6743071" y="2786128"/>
              <a:ext cx="182880" cy="192253"/>
            </a:xfrm>
            <a:prstGeom prst="flowChartConnector">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lowchart: Connector 28"/>
            <p:cNvSpPr/>
            <p:nvPr/>
          </p:nvSpPr>
          <p:spPr>
            <a:xfrm>
              <a:off x="7396359" y="2511431"/>
              <a:ext cx="115792" cy="128369"/>
            </a:xfrm>
            <a:prstGeom prst="flowChartConnector">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p:cNvSpPr txBox="1"/>
            <p:nvPr/>
          </p:nvSpPr>
          <p:spPr>
            <a:xfrm>
              <a:off x="6605595" y="2064526"/>
              <a:ext cx="274952" cy="210973"/>
            </a:xfrm>
            <a:prstGeom prst="rect">
              <a:avLst/>
            </a:prstGeom>
            <a:noFill/>
          </p:spPr>
          <p:txBody>
            <a:bodyPr wrap="square" rtlCol="0">
              <a:spAutoFit/>
            </a:bodyPr>
            <a:lstStyle/>
            <a:p>
              <a:r>
                <a:rPr lang="en-US" sz="1000" dirty="0"/>
                <a:t>19</a:t>
              </a:r>
            </a:p>
          </p:txBody>
        </p:sp>
        <p:sp>
          <p:nvSpPr>
            <p:cNvPr id="31" name="TextBox 30"/>
            <p:cNvSpPr txBox="1"/>
            <p:nvPr/>
          </p:nvSpPr>
          <p:spPr>
            <a:xfrm>
              <a:off x="7251240" y="2062061"/>
              <a:ext cx="274952" cy="210973"/>
            </a:xfrm>
            <a:prstGeom prst="rect">
              <a:avLst/>
            </a:prstGeom>
            <a:noFill/>
          </p:spPr>
          <p:txBody>
            <a:bodyPr wrap="square" rtlCol="0">
              <a:spAutoFit/>
            </a:bodyPr>
            <a:lstStyle/>
            <a:p>
              <a:r>
                <a:rPr lang="en-US" sz="1000" dirty="0"/>
                <a:t>15</a:t>
              </a:r>
            </a:p>
          </p:txBody>
        </p:sp>
        <p:cxnSp>
          <p:nvCxnSpPr>
            <p:cNvPr id="32" name="Straight Connector 31"/>
            <p:cNvCxnSpPr>
              <a:stCxn id="27" idx="6"/>
              <a:endCxn id="26" idx="2"/>
            </p:cNvCxnSpPr>
            <p:nvPr/>
          </p:nvCxnSpPr>
          <p:spPr>
            <a:xfrm flipV="1">
              <a:off x="6834511" y="2304193"/>
              <a:ext cx="368870" cy="4376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a:stCxn id="27" idx="4"/>
              <a:endCxn id="28" idx="0"/>
            </p:cNvCxnSpPr>
            <p:nvPr/>
          </p:nvCxnSpPr>
          <p:spPr>
            <a:xfrm>
              <a:off x="6743071" y="2444080"/>
              <a:ext cx="91440" cy="342048"/>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a:stCxn id="26" idx="3"/>
              <a:endCxn id="28" idx="7"/>
            </p:cNvCxnSpPr>
            <p:nvPr/>
          </p:nvCxnSpPr>
          <p:spPr>
            <a:xfrm flipH="1">
              <a:off x="6899169" y="2349578"/>
              <a:ext cx="321169" cy="464705"/>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a:stCxn id="26" idx="5"/>
              <a:endCxn id="29" idx="1"/>
            </p:cNvCxnSpPr>
            <p:nvPr/>
          </p:nvCxnSpPr>
          <p:spPr>
            <a:xfrm>
              <a:off x="7302216" y="2349578"/>
              <a:ext cx="111100" cy="180652"/>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a:stCxn id="29" idx="2"/>
              <a:endCxn id="28" idx="6"/>
            </p:cNvCxnSpPr>
            <p:nvPr/>
          </p:nvCxnSpPr>
          <p:spPr>
            <a:xfrm flipH="1">
              <a:off x="6925951" y="2575616"/>
              <a:ext cx="470408" cy="306639"/>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6546453" y="2783493"/>
              <a:ext cx="274952" cy="210973"/>
            </a:xfrm>
            <a:prstGeom prst="rect">
              <a:avLst/>
            </a:prstGeom>
            <a:noFill/>
          </p:spPr>
          <p:txBody>
            <a:bodyPr wrap="square" rtlCol="0">
              <a:spAutoFit/>
            </a:bodyPr>
            <a:lstStyle/>
            <a:p>
              <a:r>
                <a:rPr lang="en-US" sz="1000" dirty="0"/>
                <a:t>21</a:t>
              </a:r>
            </a:p>
          </p:txBody>
        </p:sp>
        <p:sp>
          <p:nvSpPr>
            <p:cNvPr id="38" name="TextBox 37"/>
            <p:cNvSpPr txBox="1"/>
            <p:nvPr/>
          </p:nvSpPr>
          <p:spPr>
            <a:xfrm>
              <a:off x="5219911" y="2767710"/>
              <a:ext cx="274952" cy="210973"/>
            </a:xfrm>
            <a:prstGeom prst="rect">
              <a:avLst/>
            </a:prstGeom>
            <a:noFill/>
          </p:spPr>
          <p:txBody>
            <a:bodyPr wrap="square" rtlCol="0">
              <a:spAutoFit/>
            </a:bodyPr>
            <a:lstStyle/>
            <a:p>
              <a:r>
                <a:rPr lang="en-US" sz="1000" dirty="0"/>
                <a:t>17</a:t>
              </a:r>
            </a:p>
          </p:txBody>
        </p:sp>
        <p:sp>
          <p:nvSpPr>
            <p:cNvPr id="39" name="TextBox 38"/>
            <p:cNvSpPr txBox="1"/>
            <p:nvPr/>
          </p:nvSpPr>
          <p:spPr>
            <a:xfrm>
              <a:off x="6065696" y="2744725"/>
              <a:ext cx="274952" cy="210973"/>
            </a:xfrm>
            <a:prstGeom prst="rect">
              <a:avLst/>
            </a:prstGeom>
            <a:noFill/>
          </p:spPr>
          <p:txBody>
            <a:bodyPr wrap="square" rtlCol="0">
              <a:spAutoFit/>
            </a:bodyPr>
            <a:lstStyle/>
            <a:p>
              <a:r>
                <a:rPr lang="en-US" sz="1000" dirty="0"/>
                <a:t>18</a:t>
              </a:r>
            </a:p>
          </p:txBody>
        </p:sp>
        <p:sp>
          <p:nvSpPr>
            <p:cNvPr id="40" name="TextBox 39"/>
            <p:cNvSpPr txBox="1"/>
            <p:nvPr/>
          </p:nvSpPr>
          <p:spPr>
            <a:xfrm>
              <a:off x="7316779" y="2614737"/>
              <a:ext cx="274952" cy="210973"/>
            </a:xfrm>
            <a:prstGeom prst="rect">
              <a:avLst/>
            </a:prstGeom>
            <a:noFill/>
          </p:spPr>
          <p:txBody>
            <a:bodyPr wrap="square" rtlCol="0">
              <a:spAutoFit/>
            </a:bodyPr>
            <a:lstStyle/>
            <a:p>
              <a:r>
                <a:rPr lang="en-US" sz="1000" dirty="0"/>
                <a:t>16</a:t>
              </a:r>
            </a:p>
          </p:txBody>
        </p:sp>
        <p:sp>
          <p:nvSpPr>
            <p:cNvPr id="41" name="Right Arrow 40"/>
            <p:cNvSpPr/>
            <p:nvPr/>
          </p:nvSpPr>
          <p:spPr>
            <a:xfrm>
              <a:off x="6281565" y="2547769"/>
              <a:ext cx="303886" cy="92444"/>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2" name="Curved Connector 41"/>
            <p:cNvCxnSpPr>
              <a:stCxn id="44" idx="5"/>
              <a:endCxn id="28" idx="3"/>
            </p:cNvCxnSpPr>
            <p:nvPr/>
          </p:nvCxnSpPr>
          <p:spPr>
            <a:xfrm rot="5400000" flipH="1" flipV="1">
              <a:off x="6399579" y="2583480"/>
              <a:ext cx="3528" cy="737019"/>
            </a:xfrm>
            <a:prstGeom prst="curvedConnector3">
              <a:avLst>
                <a:gd name="adj1" fmla="val -7801049"/>
              </a:avLst>
            </a:prstGeom>
            <a:ln w="9525">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6149037" y="3015458"/>
              <a:ext cx="594034" cy="210973"/>
            </a:xfrm>
            <a:prstGeom prst="rect">
              <a:avLst/>
            </a:prstGeom>
            <a:noFill/>
          </p:spPr>
          <p:txBody>
            <a:bodyPr wrap="square" rtlCol="0">
              <a:spAutoFit/>
            </a:bodyPr>
            <a:lstStyle/>
            <a:p>
              <a:r>
                <a:rPr lang="en-US" sz="1000" dirty="0"/>
                <a:t>collapse</a:t>
              </a:r>
            </a:p>
          </p:txBody>
        </p:sp>
        <p:sp>
          <p:nvSpPr>
            <p:cNvPr id="44" name="Oval 43"/>
            <p:cNvSpPr/>
            <p:nvPr/>
          </p:nvSpPr>
          <p:spPr>
            <a:xfrm>
              <a:off x="5418424" y="2682026"/>
              <a:ext cx="719826" cy="318349"/>
            </a:xfrm>
            <a:prstGeom prst="ellipse">
              <a:avLst/>
            </a:prstGeom>
            <a:solidFill>
              <a:schemeClr val="accent1">
                <a:lumMod val="75000"/>
                <a:alpha val="23922"/>
              </a:schemeClr>
            </a:solidFill>
            <a:ln>
              <a:solidFill>
                <a:srgbClr val="0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p:cNvSpPr/>
            <p:nvPr/>
          </p:nvSpPr>
          <p:spPr>
            <a:xfrm>
              <a:off x="7172715" y="2074507"/>
              <a:ext cx="473603" cy="711621"/>
            </a:xfrm>
            <a:prstGeom prst="ellipse">
              <a:avLst/>
            </a:prstGeom>
            <a:solidFill>
              <a:schemeClr val="accent1">
                <a:lumMod val="75000"/>
                <a:alpha val="23922"/>
              </a:schemeClr>
            </a:solidFill>
            <a:ln>
              <a:solidFill>
                <a:srgbClr val="0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Curved Connector 45"/>
            <p:cNvCxnSpPr>
              <a:stCxn id="7" idx="0"/>
              <a:endCxn id="45" idx="0"/>
            </p:cNvCxnSpPr>
            <p:nvPr/>
          </p:nvCxnSpPr>
          <p:spPr>
            <a:xfrm rot="5400000" flipH="1" flipV="1">
              <a:off x="6650541" y="1523651"/>
              <a:ext cx="208119" cy="1309832"/>
            </a:xfrm>
            <a:prstGeom prst="curvedConnector3">
              <a:avLst>
                <a:gd name="adj1" fmla="val 194117"/>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TextBox 46"/>
            <p:cNvSpPr txBox="1"/>
            <p:nvPr/>
          </p:nvSpPr>
          <p:spPr>
            <a:xfrm>
              <a:off x="6471255" y="1903469"/>
              <a:ext cx="543184" cy="210973"/>
            </a:xfrm>
            <a:prstGeom prst="rect">
              <a:avLst/>
            </a:prstGeom>
            <a:noFill/>
          </p:spPr>
          <p:txBody>
            <a:bodyPr wrap="square" rtlCol="0">
              <a:spAutoFit/>
            </a:bodyPr>
            <a:lstStyle/>
            <a:p>
              <a:r>
                <a:rPr lang="en-US" sz="1000" dirty="0"/>
                <a:t>expand</a:t>
              </a:r>
              <a:endParaRPr lang="en-US" sz="700" dirty="0"/>
            </a:p>
          </p:txBody>
        </p:sp>
        <p:cxnSp>
          <p:nvCxnSpPr>
            <p:cNvPr id="48" name="Curved Connector 47"/>
            <p:cNvCxnSpPr>
              <a:stCxn id="15" idx="5"/>
              <a:endCxn id="44" idx="3"/>
            </p:cNvCxnSpPr>
            <p:nvPr/>
          </p:nvCxnSpPr>
          <p:spPr>
            <a:xfrm rot="16200000" flipH="1">
              <a:off x="4989703" y="2419617"/>
              <a:ext cx="48724" cy="1019550"/>
            </a:xfrm>
            <a:prstGeom prst="curvedConnector3">
              <a:avLst>
                <a:gd name="adj1" fmla="val 398992"/>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9" name="TextBox 48"/>
            <p:cNvSpPr txBox="1"/>
            <p:nvPr/>
          </p:nvSpPr>
          <p:spPr>
            <a:xfrm>
              <a:off x="4778265" y="2894574"/>
              <a:ext cx="540398" cy="210973"/>
            </a:xfrm>
            <a:prstGeom prst="rect">
              <a:avLst/>
            </a:prstGeom>
            <a:noFill/>
          </p:spPr>
          <p:txBody>
            <a:bodyPr wrap="square" rtlCol="0">
              <a:spAutoFit/>
            </a:bodyPr>
            <a:lstStyle/>
            <a:p>
              <a:r>
                <a:rPr lang="en-US" sz="1000" dirty="0"/>
                <a:t>expand</a:t>
              </a:r>
            </a:p>
          </p:txBody>
        </p:sp>
      </p:grpSp>
      <p:grpSp>
        <p:nvGrpSpPr>
          <p:cNvPr id="52" name="Group 51"/>
          <p:cNvGrpSpPr/>
          <p:nvPr/>
        </p:nvGrpSpPr>
        <p:grpSpPr>
          <a:xfrm>
            <a:off x="3027067" y="4155625"/>
            <a:ext cx="4446470" cy="1502680"/>
            <a:chOff x="3964086" y="3809523"/>
            <a:chExt cx="3734300" cy="1201019"/>
          </a:xfrm>
        </p:grpSpPr>
        <p:sp>
          <p:nvSpPr>
            <p:cNvPr id="53" name="Flowchart: Connector 52"/>
            <p:cNvSpPr/>
            <p:nvPr/>
          </p:nvSpPr>
          <p:spPr>
            <a:xfrm>
              <a:off x="5396295" y="4713632"/>
              <a:ext cx="115792" cy="128369"/>
            </a:xfrm>
            <a:prstGeom prst="flowChartConnector">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Flowchart: Connector 53"/>
            <p:cNvSpPr/>
            <p:nvPr/>
          </p:nvSpPr>
          <p:spPr>
            <a:xfrm>
              <a:off x="5326984" y="4218108"/>
              <a:ext cx="182880" cy="192253"/>
            </a:xfrm>
            <a:prstGeom prst="flowChartConnector">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Flowchart: Connector 54"/>
            <p:cNvSpPr/>
            <p:nvPr/>
          </p:nvSpPr>
          <p:spPr>
            <a:xfrm>
              <a:off x="5954109" y="4218107"/>
              <a:ext cx="182880" cy="192253"/>
            </a:xfrm>
            <a:prstGeom prst="flowChartConnector">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Flowchart: Connector 55"/>
            <p:cNvSpPr/>
            <p:nvPr/>
          </p:nvSpPr>
          <p:spPr>
            <a:xfrm>
              <a:off x="5929757" y="4701685"/>
              <a:ext cx="115792" cy="128369"/>
            </a:xfrm>
            <a:prstGeom prst="flowChartConnector">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TextBox 56"/>
            <p:cNvSpPr txBox="1"/>
            <p:nvPr/>
          </p:nvSpPr>
          <p:spPr>
            <a:xfrm>
              <a:off x="5280948" y="4030807"/>
              <a:ext cx="274952" cy="196792"/>
            </a:xfrm>
            <a:prstGeom prst="rect">
              <a:avLst/>
            </a:prstGeom>
            <a:noFill/>
          </p:spPr>
          <p:txBody>
            <a:bodyPr wrap="square" rtlCol="0">
              <a:spAutoFit/>
            </a:bodyPr>
            <a:lstStyle/>
            <a:p>
              <a:r>
                <a:rPr lang="en-US" sz="1000" dirty="0"/>
                <a:t>19</a:t>
              </a:r>
            </a:p>
          </p:txBody>
        </p:sp>
        <p:sp>
          <p:nvSpPr>
            <p:cNvPr id="58" name="TextBox 57"/>
            <p:cNvSpPr txBox="1"/>
            <p:nvPr/>
          </p:nvSpPr>
          <p:spPr>
            <a:xfrm>
              <a:off x="5926593" y="4028342"/>
              <a:ext cx="274952" cy="196792"/>
            </a:xfrm>
            <a:prstGeom prst="rect">
              <a:avLst/>
            </a:prstGeom>
            <a:noFill/>
          </p:spPr>
          <p:txBody>
            <a:bodyPr wrap="square" rtlCol="0">
              <a:spAutoFit/>
            </a:bodyPr>
            <a:lstStyle/>
            <a:p>
              <a:r>
                <a:rPr lang="en-US" sz="1000" dirty="0"/>
                <a:t>20</a:t>
              </a:r>
            </a:p>
          </p:txBody>
        </p:sp>
        <p:sp>
          <p:nvSpPr>
            <p:cNvPr id="59" name="Flowchart: Connector 58"/>
            <p:cNvSpPr/>
            <p:nvPr/>
          </p:nvSpPr>
          <p:spPr>
            <a:xfrm>
              <a:off x="4010122" y="4231769"/>
              <a:ext cx="182880" cy="192253"/>
            </a:xfrm>
            <a:prstGeom prst="flowChartConnector">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Flowchart: Connector 59"/>
            <p:cNvSpPr/>
            <p:nvPr/>
          </p:nvSpPr>
          <p:spPr>
            <a:xfrm>
              <a:off x="4637247" y="4231768"/>
              <a:ext cx="182880" cy="192253"/>
            </a:xfrm>
            <a:prstGeom prst="flowChartConnector">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TextBox 60"/>
            <p:cNvSpPr txBox="1"/>
            <p:nvPr/>
          </p:nvSpPr>
          <p:spPr>
            <a:xfrm>
              <a:off x="3964086" y="4044468"/>
              <a:ext cx="274952" cy="196792"/>
            </a:xfrm>
            <a:prstGeom prst="rect">
              <a:avLst/>
            </a:prstGeom>
            <a:noFill/>
          </p:spPr>
          <p:txBody>
            <a:bodyPr wrap="square" rtlCol="0">
              <a:spAutoFit/>
            </a:bodyPr>
            <a:lstStyle/>
            <a:p>
              <a:r>
                <a:rPr lang="en-US" sz="1000" dirty="0"/>
                <a:t>19</a:t>
              </a:r>
            </a:p>
          </p:txBody>
        </p:sp>
        <p:sp>
          <p:nvSpPr>
            <p:cNvPr id="62" name="TextBox 61"/>
            <p:cNvSpPr txBox="1"/>
            <p:nvPr/>
          </p:nvSpPr>
          <p:spPr>
            <a:xfrm>
              <a:off x="4609731" y="4042003"/>
              <a:ext cx="274952" cy="196792"/>
            </a:xfrm>
            <a:prstGeom prst="rect">
              <a:avLst/>
            </a:prstGeom>
            <a:noFill/>
          </p:spPr>
          <p:txBody>
            <a:bodyPr wrap="square" rtlCol="0">
              <a:spAutoFit/>
            </a:bodyPr>
            <a:lstStyle/>
            <a:p>
              <a:r>
                <a:rPr lang="en-US" sz="1000" dirty="0"/>
                <a:t>20</a:t>
              </a:r>
            </a:p>
          </p:txBody>
        </p:sp>
        <p:sp>
          <p:nvSpPr>
            <p:cNvPr id="63" name="Flowchart: Connector 62"/>
            <p:cNvSpPr/>
            <p:nvPr/>
          </p:nvSpPr>
          <p:spPr>
            <a:xfrm>
              <a:off x="4294057" y="4676412"/>
              <a:ext cx="182880" cy="192253"/>
            </a:xfrm>
            <a:prstGeom prst="flowChartConnector">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TextBox 63"/>
            <p:cNvSpPr txBox="1"/>
            <p:nvPr/>
          </p:nvSpPr>
          <p:spPr>
            <a:xfrm>
              <a:off x="4480583" y="4680205"/>
              <a:ext cx="274952" cy="196792"/>
            </a:xfrm>
            <a:prstGeom prst="rect">
              <a:avLst/>
            </a:prstGeom>
            <a:noFill/>
          </p:spPr>
          <p:txBody>
            <a:bodyPr wrap="square" rtlCol="0">
              <a:spAutoFit/>
            </a:bodyPr>
            <a:lstStyle/>
            <a:p>
              <a:r>
                <a:rPr lang="en-US" sz="1000" dirty="0"/>
                <a:t>21</a:t>
              </a:r>
            </a:p>
          </p:txBody>
        </p:sp>
        <p:cxnSp>
          <p:nvCxnSpPr>
            <p:cNvPr id="65" name="Straight Connector 64"/>
            <p:cNvCxnSpPr>
              <a:stCxn id="59" idx="6"/>
              <a:endCxn id="60" idx="2"/>
            </p:cNvCxnSpPr>
            <p:nvPr/>
          </p:nvCxnSpPr>
          <p:spPr>
            <a:xfrm flipV="1">
              <a:off x="4193002" y="4327895"/>
              <a:ext cx="444245" cy="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a:stCxn id="59" idx="5"/>
              <a:endCxn id="63" idx="1"/>
            </p:cNvCxnSpPr>
            <p:nvPr/>
          </p:nvCxnSpPr>
          <p:spPr>
            <a:xfrm>
              <a:off x="4166220" y="4395867"/>
              <a:ext cx="154619" cy="30870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a:stCxn id="63" idx="7"/>
              <a:endCxn id="60" idx="3"/>
            </p:cNvCxnSpPr>
            <p:nvPr/>
          </p:nvCxnSpPr>
          <p:spPr>
            <a:xfrm flipV="1">
              <a:off x="4450155" y="4395866"/>
              <a:ext cx="213874" cy="30870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a:stCxn id="54" idx="4"/>
              <a:endCxn id="53" idx="0"/>
            </p:cNvCxnSpPr>
            <p:nvPr/>
          </p:nvCxnSpPr>
          <p:spPr>
            <a:xfrm>
              <a:off x="5418424" y="4410361"/>
              <a:ext cx="35767" cy="30327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a:stCxn id="54" idx="6"/>
              <a:endCxn id="55" idx="2"/>
            </p:cNvCxnSpPr>
            <p:nvPr/>
          </p:nvCxnSpPr>
          <p:spPr>
            <a:xfrm flipV="1">
              <a:off x="5509864" y="4314234"/>
              <a:ext cx="444245" cy="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a:stCxn id="53" idx="7"/>
              <a:endCxn id="55" idx="3"/>
            </p:cNvCxnSpPr>
            <p:nvPr/>
          </p:nvCxnSpPr>
          <p:spPr>
            <a:xfrm flipV="1">
              <a:off x="5495130" y="4382205"/>
              <a:ext cx="485761" cy="350226"/>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a:stCxn id="53" idx="6"/>
              <a:endCxn id="56" idx="2"/>
            </p:cNvCxnSpPr>
            <p:nvPr/>
          </p:nvCxnSpPr>
          <p:spPr>
            <a:xfrm flipV="1">
              <a:off x="5512087" y="4765870"/>
              <a:ext cx="417670" cy="11947"/>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a:stCxn id="56" idx="0"/>
              <a:endCxn id="55" idx="4"/>
            </p:cNvCxnSpPr>
            <p:nvPr/>
          </p:nvCxnSpPr>
          <p:spPr>
            <a:xfrm flipV="1">
              <a:off x="5987653" y="4410360"/>
              <a:ext cx="57896" cy="291325"/>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73" name="Right Arrow 72"/>
            <p:cNvSpPr/>
            <p:nvPr/>
          </p:nvSpPr>
          <p:spPr>
            <a:xfrm>
              <a:off x="4878522" y="4464874"/>
              <a:ext cx="303886" cy="92444"/>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Flowchart: Connector 73"/>
            <p:cNvSpPr/>
            <p:nvPr/>
          </p:nvSpPr>
          <p:spPr>
            <a:xfrm>
              <a:off x="7229933" y="4190344"/>
              <a:ext cx="115792" cy="128369"/>
            </a:xfrm>
            <a:prstGeom prst="flowChartConnector">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Flowchart: Connector 74"/>
            <p:cNvSpPr/>
            <p:nvPr/>
          </p:nvSpPr>
          <p:spPr>
            <a:xfrm>
              <a:off x="6616619" y="4230076"/>
              <a:ext cx="182880" cy="192253"/>
            </a:xfrm>
            <a:prstGeom prst="flowChartConnector">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Flowchart: Connector 75"/>
            <p:cNvSpPr/>
            <p:nvPr/>
          </p:nvSpPr>
          <p:spPr>
            <a:xfrm>
              <a:off x="7359615" y="4479194"/>
              <a:ext cx="115792" cy="128369"/>
            </a:xfrm>
            <a:prstGeom prst="flowChartConnector">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TextBox 76"/>
            <p:cNvSpPr txBox="1"/>
            <p:nvPr/>
          </p:nvSpPr>
          <p:spPr>
            <a:xfrm>
              <a:off x="6570583" y="4042775"/>
              <a:ext cx="274952" cy="196792"/>
            </a:xfrm>
            <a:prstGeom prst="rect">
              <a:avLst/>
            </a:prstGeom>
            <a:noFill/>
          </p:spPr>
          <p:txBody>
            <a:bodyPr wrap="square" rtlCol="0">
              <a:spAutoFit/>
            </a:bodyPr>
            <a:lstStyle/>
            <a:p>
              <a:r>
                <a:rPr lang="en-US" sz="1000" dirty="0"/>
                <a:t>19</a:t>
              </a:r>
            </a:p>
          </p:txBody>
        </p:sp>
        <p:sp>
          <p:nvSpPr>
            <p:cNvPr id="78" name="TextBox 77"/>
            <p:cNvSpPr txBox="1"/>
            <p:nvPr/>
          </p:nvSpPr>
          <p:spPr>
            <a:xfrm>
              <a:off x="7216228" y="4040310"/>
              <a:ext cx="274952" cy="196792"/>
            </a:xfrm>
            <a:prstGeom prst="rect">
              <a:avLst/>
            </a:prstGeom>
            <a:noFill/>
          </p:spPr>
          <p:txBody>
            <a:bodyPr wrap="square" rtlCol="0">
              <a:spAutoFit/>
            </a:bodyPr>
            <a:lstStyle/>
            <a:p>
              <a:r>
                <a:rPr lang="en-US" sz="1000" dirty="0"/>
                <a:t>15</a:t>
              </a:r>
            </a:p>
          </p:txBody>
        </p:sp>
        <p:cxnSp>
          <p:nvCxnSpPr>
            <p:cNvPr id="79" name="Straight Connector 78"/>
            <p:cNvCxnSpPr>
              <a:stCxn id="75" idx="6"/>
              <a:endCxn id="74" idx="2"/>
            </p:cNvCxnSpPr>
            <p:nvPr/>
          </p:nvCxnSpPr>
          <p:spPr>
            <a:xfrm flipV="1">
              <a:off x="6799499" y="4254529"/>
              <a:ext cx="430434" cy="71674"/>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a:stCxn id="75" idx="4"/>
              <a:endCxn id="88" idx="0"/>
            </p:cNvCxnSpPr>
            <p:nvPr/>
          </p:nvCxnSpPr>
          <p:spPr>
            <a:xfrm>
              <a:off x="6708059" y="4422329"/>
              <a:ext cx="100955" cy="32621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a:stCxn id="74" idx="3"/>
              <a:endCxn id="88" idx="7"/>
            </p:cNvCxnSpPr>
            <p:nvPr/>
          </p:nvCxnSpPr>
          <p:spPr>
            <a:xfrm flipH="1">
              <a:off x="6849953" y="4299914"/>
              <a:ext cx="396937" cy="467424"/>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a:stCxn id="74" idx="5"/>
              <a:endCxn id="76" idx="0"/>
            </p:cNvCxnSpPr>
            <p:nvPr/>
          </p:nvCxnSpPr>
          <p:spPr>
            <a:xfrm>
              <a:off x="7328768" y="4299914"/>
              <a:ext cx="88743" cy="17928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a:stCxn id="76" idx="4"/>
              <a:endCxn id="89" idx="7"/>
            </p:cNvCxnSpPr>
            <p:nvPr/>
          </p:nvCxnSpPr>
          <p:spPr>
            <a:xfrm flipH="1">
              <a:off x="7300103" y="4607563"/>
              <a:ext cx="117408" cy="163055"/>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84" name="TextBox 83"/>
            <p:cNvSpPr txBox="1"/>
            <p:nvPr/>
          </p:nvSpPr>
          <p:spPr>
            <a:xfrm>
              <a:off x="5165776" y="4703190"/>
              <a:ext cx="274952" cy="196792"/>
            </a:xfrm>
            <a:prstGeom prst="rect">
              <a:avLst/>
            </a:prstGeom>
            <a:noFill/>
          </p:spPr>
          <p:txBody>
            <a:bodyPr wrap="square" rtlCol="0">
              <a:spAutoFit/>
            </a:bodyPr>
            <a:lstStyle/>
            <a:p>
              <a:r>
                <a:rPr lang="en-US" sz="1000" dirty="0"/>
                <a:t>17</a:t>
              </a:r>
            </a:p>
          </p:txBody>
        </p:sp>
        <p:sp>
          <p:nvSpPr>
            <p:cNvPr id="85" name="TextBox 84"/>
            <p:cNvSpPr txBox="1"/>
            <p:nvPr/>
          </p:nvSpPr>
          <p:spPr>
            <a:xfrm>
              <a:off x="6011561" y="4680205"/>
              <a:ext cx="274952" cy="196792"/>
            </a:xfrm>
            <a:prstGeom prst="rect">
              <a:avLst/>
            </a:prstGeom>
            <a:noFill/>
          </p:spPr>
          <p:txBody>
            <a:bodyPr wrap="square" rtlCol="0">
              <a:spAutoFit/>
            </a:bodyPr>
            <a:lstStyle/>
            <a:p>
              <a:r>
                <a:rPr lang="en-US" sz="1000" dirty="0"/>
                <a:t>18</a:t>
              </a:r>
            </a:p>
          </p:txBody>
        </p:sp>
        <p:sp>
          <p:nvSpPr>
            <p:cNvPr id="86" name="TextBox 85"/>
            <p:cNvSpPr txBox="1"/>
            <p:nvPr/>
          </p:nvSpPr>
          <p:spPr>
            <a:xfrm>
              <a:off x="7435707" y="4446131"/>
              <a:ext cx="262679" cy="196792"/>
            </a:xfrm>
            <a:prstGeom prst="rect">
              <a:avLst/>
            </a:prstGeom>
            <a:noFill/>
          </p:spPr>
          <p:txBody>
            <a:bodyPr wrap="square" rtlCol="0">
              <a:spAutoFit/>
            </a:bodyPr>
            <a:lstStyle/>
            <a:p>
              <a:r>
                <a:rPr lang="en-US" sz="1000" dirty="0"/>
                <a:t>16</a:t>
              </a:r>
            </a:p>
          </p:txBody>
        </p:sp>
        <p:sp>
          <p:nvSpPr>
            <p:cNvPr id="87" name="Right Arrow 86"/>
            <p:cNvSpPr/>
            <p:nvPr/>
          </p:nvSpPr>
          <p:spPr>
            <a:xfrm>
              <a:off x="6227430" y="4483249"/>
              <a:ext cx="303886" cy="92444"/>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Flowchart: Connector 87"/>
            <p:cNvSpPr/>
            <p:nvPr/>
          </p:nvSpPr>
          <p:spPr>
            <a:xfrm>
              <a:off x="6751118" y="4748539"/>
              <a:ext cx="115792" cy="128369"/>
            </a:xfrm>
            <a:prstGeom prst="flowChartConnector">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Flowchart: Connector 88"/>
            <p:cNvSpPr/>
            <p:nvPr/>
          </p:nvSpPr>
          <p:spPr>
            <a:xfrm>
              <a:off x="7201268" y="4751819"/>
              <a:ext cx="115792" cy="128369"/>
            </a:xfrm>
            <a:prstGeom prst="flowChartConnector">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0" name="Straight Connector 89"/>
            <p:cNvCxnSpPr>
              <a:stCxn id="88" idx="6"/>
              <a:endCxn id="89" idx="2"/>
            </p:cNvCxnSpPr>
            <p:nvPr/>
          </p:nvCxnSpPr>
          <p:spPr>
            <a:xfrm>
              <a:off x="6866910" y="4812724"/>
              <a:ext cx="334358" cy="328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91" name="TextBox 90"/>
            <p:cNvSpPr txBox="1"/>
            <p:nvPr/>
          </p:nvSpPr>
          <p:spPr>
            <a:xfrm>
              <a:off x="6526402" y="4722974"/>
              <a:ext cx="274952" cy="196792"/>
            </a:xfrm>
            <a:prstGeom prst="rect">
              <a:avLst/>
            </a:prstGeom>
            <a:noFill/>
          </p:spPr>
          <p:txBody>
            <a:bodyPr wrap="square" rtlCol="0">
              <a:spAutoFit/>
            </a:bodyPr>
            <a:lstStyle/>
            <a:p>
              <a:r>
                <a:rPr lang="en-US" sz="1000" dirty="0"/>
                <a:t>17</a:t>
              </a:r>
            </a:p>
          </p:txBody>
        </p:sp>
        <p:sp>
          <p:nvSpPr>
            <p:cNvPr id="92" name="TextBox 91"/>
            <p:cNvSpPr txBox="1"/>
            <p:nvPr/>
          </p:nvSpPr>
          <p:spPr>
            <a:xfrm>
              <a:off x="7265028" y="4725436"/>
              <a:ext cx="274952" cy="196792"/>
            </a:xfrm>
            <a:prstGeom prst="rect">
              <a:avLst/>
            </a:prstGeom>
            <a:noFill/>
          </p:spPr>
          <p:txBody>
            <a:bodyPr wrap="square" rtlCol="0">
              <a:spAutoFit/>
            </a:bodyPr>
            <a:lstStyle/>
            <a:p>
              <a:r>
                <a:rPr lang="en-US" sz="1000" dirty="0"/>
                <a:t>18</a:t>
              </a:r>
            </a:p>
          </p:txBody>
        </p:sp>
        <p:sp>
          <p:nvSpPr>
            <p:cNvPr id="93" name="Oval 92"/>
            <p:cNvSpPr/>
            <p:nvPr/>
          </p:nvSpPr>
          <p:spPr>
            <a:xfrm>
              <a:off x="5233064" y="4632041"/>
              <a:ext cx="991660" cy="318349"/>
            </a:xfrm>
            <a:prstGeom prst="ellipse">
              <a:avLst/>
            </a:prstGeom>
            <a:solidFill>
              <a:schemeClr val="accent1">
                <a:lumMod val="75000"/>
                <a:alpha val="23922"/>
              </a:schemeClr>
            </a:solidFill>
            <a:ln>
              <a:solidFill>
                <a:srgbClr val="0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p:cNvSpPr/>
            <p:nvPr/>
          </p:nvSpPr>
          <p:spPr>
            <a:xfrm>
              <a:off x="7153221" y="4060629"/>
              <a:ext cx="526700" cy="630475"/>
            </a:xfrm>
            <a:prstGeom prst="ellipse">
              <a:avLst/>
            </a:prstGeom>
            <a:solidFill>
              <a:schemeClr val="accent1">
                <a:lumMod val="75000"/>
                <a:alpha val="23922"/>
              </a:schemeClr>
            </a:solidFill>
            <a:ln>
              <a:solidFill>
                <a:srgbClr val="0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5" name="Curved Connector 94"/>
            <p:cNvCxnSpPr>
              <a:stCxn id="63" idx="5"/>
              <a:endCxn id="84" idx="2"/>
            </p:cNvCxnSpPr>
            <p:nvPr/>
          </p:nvCxnSpPr>
          <p:spPr>
            <a:xfrm rot="16200000" flipH="1">
              <a:off x="4846968" y="4443697"/>
              <a:ext cx="59471" cy="853097"/>
            </a:xfrm>
            <a:prstGeom prst="curvedConnector3">
              <a:avLst>
                <a:gd name="adj1" fmla="val 40722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96" name="Curved Connector 95"/>
            <p:cNvCxnSpPr>
              <a:stCxn id="55" idx="7"/>
              <a:endCxn id="78" idx="0"/>
            </p:cNvCxnSpPr>
            <p:nvPr/>
          </p:nvCxnSpPr>
          <p:spPr>
            <a:xfrm rot="5400000" flipH="1" flipV="1">
              <a:off x="6628979" y="3521537"/>
              <a:ext cx="205951" cy="1243497"/>
            </a:xfrm>
            <a:prstGeom prst="curvedConnector3">
              <a:avLst>
                <a:gd name="adj1" fmla="val 188715"/>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97" name="TextBox 96"/>
            <p:cNvSpPr txBox="1"/>
            <p:nvPr/>
          </p:nvSpPr>
          <p:spPr>
            <a:xfrm>
              <a:off x="6488259" y="3809523"/>
              <a:ext cx="590493" cy="196792"/>
            </a:xfrm>
            <a:prstGeom prst="rect">
              <a:avLst/>
            </a:prstGeom>
            <a:noFill/>
          </p:spPr>
          <p:txBody>
            <a:bodyPr wrap="square" rtlCol="0">
              <a:spAutoFit/>
            </a:bodyPr>
            <a:lstStyle/>
            <a:p>
              <a:r>
                <a:rPr lang="en-US" sz="1000" dirty="0"/>
                <a:t>expand</a:t>
              </a:r>
            </a:p>
          </p:txBody>
        </p:sp>
        <p:sp>
          <p:nvSpPr>
            <p:cNvPr id="98" name="TextBox 97"/>
            <p:cNvSpPr txBox="1"/>
            <p:nvPr/>
          </p:nvSpPr>
          <p:spPr>
            <a:xfrm>
              <a:off x="4665051" y="4813750"/>
              <a:ext cx="570718" cy="196792"/>
            </a:xfrm>
            <a:prstGeom prst="rect">
              <a:avLst/>
            </a:prstGeom>
            <a:noFill/>
          </p:spPr>
          <p:txBody>
            <a:bodyPr wrap="square" rtlCol="0">
              <a:spAutoFit/>
            </a:bodyPr>
            <a:lstStyle/>
            <a:p>
              <a:r>
                <a:rPr lang="en-US" sz="1000" dirty="0"/>
                <a:t>expand</a:t>
              </a:r>
            </a:p>
          </p:txBody>
        </p:sp>
      </p:grpSp>
    </p:spTree>
    <p:extLst>
      <p:ext uri="{BB962C8B-B14F-4D97-AF65-F5344CB8AC3E}">
        <p14:creationId xmlns:p14="http://schemas.microsoft.com/office/powerpoint/2010/main" val="326759415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Methodology: Graph Exploration</a:t>
            </a:r>
          </a:p>
        </p:txBody>
      </p:sp>
      <p:sp>
        <p:nvSpPr>
          <p:cNvPr id="3" name="Content Placeholder 2"/>
          <p:cNvSpPr>
            <a:spLocks noGrp="1"/>
          </p:cNvSpPr>
          <p:nvPr>
            <p:ph idx="1"/>
          </p:nvPr>
        </p:nvSpPr>
        <p:spPr/>
        <p:txBody>
          <a:bodyPr/>
          <a:lstStyle/>
          <a:p>
            <a:r>
              <a:rPr lang="en-US" sz="2400" dirty="0"/>
              <a:t>Graph View mode</a:t>
            </a:r>
          </a:p>
          <a:p>
            <a:pPr lvl="1"/>
            <a:r>
              <a:rPr lang="en-US" sz="2000" dirty="0"/>
              <a:t>Regular Mode</a:t>
            </a:r>
          </a:p>
          <a:p>
            <a:pPr lvl="1"/>
            <a:r>
              <a:rPr lang="en-US" sz="2000" dirty="0"/>
              <a:t>Edge-Free Mode</a:t>
            </a:r>
          </a:p>
          <a:p>
            <a:endParaRPr lang="en-US" dirty="0"/>
          </a:p>
        </p:txBody>
      </p:sp>
      <p:grpSp>
        <p:nvGrpSpPr>
          <p:cNvPr id="4" name="Group 3"/>
          <p:cNvGrpSpPr/>
          <p:nvPr/>
        </p:nvGrpSpPr>
        <p:grpSpPr>
          <a:xfrm>
            <a:off x="4286509" y="3432686"/>
            <a:ext cx="4319432" cy="1505151"/>
            <a:chOff x="2205624" y="2192472"/>
            <a:chExt cx="3463375" cy="1201425"/>
          </a:xfrm>
        </p:grpSpPr>
        <p:sp>
          <p:nvSpPr>
            <p:cNvPr id="5" name="Flowchart: Connector 4"/>
            <p:cNvSpPr/>
            <p:nvPr/>
          </p:nvSpPr>
          <p:spPr>
            <a:xfrm>
              <a:off x="2251660" y="2387338"/>
              <a:ext cx="182880" cy="192253"/>
            </a:xfrm>
            <a:prstGeom prst="flowChartConnector">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lowchart: Connector 5"/>
            <p:cNvSpPr/>
            <p:nvPr/>
          </p:nvSpPr>
          <p:spPr>
            <a:xfrm>
              <a:off x="2878785" y="2387337"/>
              <a:ext cx="182880" cy="192253"/>
            </a:xfrm>
            <a:prstGeom prst="flowChartConnector">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2205624" y="2200037"/>
              <a:ext cx="274952" cy="209269"/>
            </a:xfrm>
            <a:prstGeom prst="rect">
              <a:avLst/>
            </a:prstGeom>
            <a:noFill/>
          </p:spPr>
          <p:txBody>
            <a:bodyPr wrap="square" rtlCol="0">
              <a:spAutoFit/>
            </a:bodyPr>
            <a:lstStyle/>
            <a:p>
              <a:r>
                <a:rPr lang="en-US" sz="1200" dirty="0"/>
                <a:t>19</a:t>
              </a:r>
            </a:p>
          </p:txBody>
        </p:sp>
        <p:sp>
          <p:nvSpPr>
            <p:cNvPr id="8" name="TextBox 7"/>
            <p:cNvSpPr txBox="1"/>
            <p:nvPr/>
          </p:nvSpPr>
          <p:spPr>
            <a:xfrm>
              <a:off x="2851269" y="2197572"/>
              <a:ext cx="274952" cy="209269"/>
            </a:xfrm>
            <a:prstGeom prst="rect">
              <a:avLst/>
            </a:prstGeom>
            <a:noFill/>
          </p:spPr>
          <p:txBody>
            <a:bodyPr wrap="square" rtlCol="0">
              <a:spAutoFit/>
            </a:bodyPr>
            <a:lstStyle/>
            <a:p>
              <a:r>
                <a:rPr lang="en-US" sz="1200" dirty="0"/>
                <a:t>20</a:t>
              </a:r>
            </a:p>
          </p:txBody>
        </p:sp>
        <p:sp>
          <p:nvSpPr>
            <p:cNvPr id="9" name="Flowchart: Connector 8"/>
            <p:cNvSpPr/>
            <p:nvPr/>
          </p:nvSpPr>
          <p:spPr>
            <a:xfrm>
              <a:off x="2535595" y="2831981"/>
              <a:ext cx="182880" cy="192253"/>
            </a:xfrm>
            <a:prstGeom prst="flowChartConnector">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2722121" y="2835774"/>
              <a:ext cx="274952" cy="209269"/>
            </a:xfrm>
            <a:prstGeom prst="rect">
              <a:avLst/>
            </a:prstGeom>
            <a:noFill/>
          </p:spPr>
          <p:txBody>
            <a:bodyPr wrap="square" rtlCol="0">
              <a:spAutoFit/>
            </a:bodyPr>
            <a:lstStyle/>
            <a:p>
              <a:r>
                <a:rPr lang="en-US" sz="1200" dirty="0"/>
                <a:t>21</a:t>
              </a:r>
            </a:p>
          </p:txBody>
        </p:sp>
        <p:sp>
          <p:nvSpPr>
            <p:cNvPr id="11" name="Flowchart: Connector 10"/>
            <p:cNvSpPr/>
            <p:nvPr/>
          </p:nvSpPr>
          <p:spPr>
            <a:xfrm>
              <a:off x="3518576" y="2387337"/>
              <a:ext cx="182880" cy="192253"/>
            </a:xfrm>
            <a:prstGeom prst="flowChartConnector">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lowchart: Connector 11"/>
            <p:cNvSpPr/>
            <p:nvPr/>
          </p:nvSpPr>
          <p:spPr>
            <a:xfrm>
              <a:off x="4145701" y="2387336"/>
              <a:ext cx="182880" cy="192253"/>
            </a:xfrm>
            <a:prstGeom prst="flowChartConnector">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3472540" y="2200036"/>
              <a:ext cx="274952" cy="209269"/>
            </a:xfrm>
            <a:prstGeom prst="rect">
              <a:avLst/>
            </a:prstGeom>
            <a:noFill/>
          </p:spPr>
          <p:txBody>
            <a:bodyPr wrap="square" rtlCol="0">
              <a:spAutoFit/>
            </a:bodyPr>
            <a:lstStyle/>
            <a:p>
              <a:r>
                <a:rPr lang="en-US" sz="1200" dirty="0"/>
                <a:t>19</a:t>
              </a:r>
            </a:p>
          </p:txBody>
        </p:sp>
        <p:sp>
          <p:nvSpPr>
            <p:cNvPr id="14" name="TextBox 13"/>
            <p:cNvSpPr txBox="1"/>
            <p:nvPr/>
          </p:nvSpPr>
          <p:spPr>
            <a:xfrm>
              <a:off x="4118185" y="2197571"/>
              <a:ext cx="274952" cy="209269"/>
            </a:xfrm>
            <a:prstGeom prst="rect">
              <a:avLst/>
            </a:prstGeom>
            <a:noFill/>
          </p:spPr>
          <p:txBody>
            <a:bodyPr wrap="square" rtlCol="0">
              <a:spAutoFit/>
            </a:bodyPr>
            <a:lstStyle/>
            <a:p>
              <a:r>
                <a:rPr lang="en-US" sz="1200" dirty="0"/>
                <a:t>20</a:t>
              </a:r>
            </a:p>
          </p:txBody>
        </p:sp>
        <p:sp>
          <p:nvSpPr>
            <p:cNvPr id="15" name="Flowchart: Connector 14"/>
            <p:cNvSpPr/>
            <p:nvPr/>
          </p:nvSpPr>
          <p:spPr>
            <a:xfrm>
              <a:off x="3802511" y="2831980"/>
              <a:ext cx="182880" cy="192253"/>
            </a:xfrm>
            <a:prstGeom prst="flowChartConnector">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3989037" y="2835773"/>
              <a:ext cx="274952" cy="209269"/>
            </a:xfrm>
            <a:prstGeom prst="rect">
              <a:avLst/>
            </a:prstGeom>
            <a:noFill/>
          </p:spPr>
          <p:txBody>
            <a:bodyPr wrap="square" rtlCol="0">
              <a:spAutoFit/>
            </a:bodyPr>
            <a:lstStyle/>
            <a:p>
              <a:r>
                <a:rPr lang="en-US" sz="1200" dirty="0"/>
                <a:t>21</a:t>
              </a:r>
            </a:p>
          </p:txBody>
        </p:sp>
        <p:cxnSp>
          <p:nvCxnSpPr>
            <p:cNvPr id="17" name="Straight Connector 16"/>
            <p:cNvCxnSpPr>
              <a:stCxn id="11" idx="5"/>
              <a:endCxn id="15" idx="1"/>
            </p:cNvCxnSpPr>
            <p:nvPr/>
          </p:nvCxnSpPr>
          <p:spPr>
            <a:xfrm>
              <a:off x="3674674" y="2551435"/>
              <a:ext cx="154619" cy="30870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a:stCxn id="15" idx="7"/>
              <a:endCxn id="12" idx="3"/>
            </p:cNvCxnSpPr>
            <p:nvPr/>
          </p:nvCxnSpPr>
          <p:spPr>
            <a:xfrm flipV="1">
              <a:off x="3958609" y="2551434"/>
              <a:ext cx="213874" cy="30870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Flowchart: Connector 18"/>
            <p:cNvSpPr/>
            <p:nvPr/>
          </p:nvSpPr>
          <p:spPr>
            <a:xfrm>
              <a:off x="4794438" y="2382238"/>
              <a:ext cx="182880" cy="192253"/>
            </a:xfrm>
            <a:prstGeom prst="flowChartConnector">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lowchart: Connector 19"/>
            <p:cNvSpPr/>
            <p:nvPr/>
          </p:nvSpPr>
          <p:spPr>
            <a:xfrm>
              <a:off x="5421563" y="2382237"/>
              <a:ext cx="182880" cy="192253"/>
            </a:xfrm>
            <a:prstGeom prst="flowChartConnector">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p:cNvSpPr txBox="1"/>
            <p:nvPr/>
          </p:nvSpPr>
          <p:spPr>
            <a:xfrm>
              <a:off x="4748402" y="2194937"/>
              <a:ext cx="274952" cy="209269"/>
            </a:xfrm>
            <a:prstGeom prst="rect">
              <a:avLst/>
            </a:prstGeom>
            <a:noFill/>
          </p:spPr>
          <p:txBody>
            <a:bodyPr wrap="square" rtlCol="0">
              <a:spAutoFit/>
            </a:bodyPr>
            <a:lstStyle/>
            <a:p>
              <a:r>
                <a:rPr lang="en-US" sz="1200" dirty="0"/>
                <a:t>19</a:t>
              </a:r>
            </a:p>
          </p:txBody>
        </p:sp>
        <p:sp>
          <p:nvSpPr>
            <p:cNvPr id="22" name="TextBox 21"/>
            <p:cNvSpPr txBox="1"/>
            <p:nvPr/>
          </p:nvSpPr>
          <p:spPr>
            <a:xfrm>
              <a:off x="5394047" y="2192472"/>
              <a:ext cx="274952" cy="209269"/>
            </a:xfrm>
            <a:prstGeom prst="rect">
              <a:avLst/>
            </a:prstGeom>
            <a:noFill/>
          </p:spPr>
          <p:txBody>
            <a:bodyPr wrap="square" rtlCol="0">
              <a:spAutoFit/>
            </a:bodyPr>
            <a:lstStyle/>
            <a:p>
              <a:r>
                <a:rPr lang="en-US" sz="1200" dirty="0"/>
                <a:t>20</a:t>
              </a:r>
            </a:p>
          </p:txBody>
        </p:sp>
        <p:sp>
          <p:nvSpPr>
            <p:cNvPr id="23" name="Flowchart: Connector 22"/>
            <p:cNvSpPr/>
            <p:nvPr/>
          </p:nvSpPr>
          <p:spPr>
            <a:xfrm>
              <a:off x="5078373" y="2826881"/>
              <a:ext cx="182880" cy="192253"/>
            </a:xfrm>
            <a:prstGeom prst="flowChartConnector">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p:cNvSpPr txBox="1"/>
            <p:nvPr/>
          </p:nvSpPr>
          <p:spPr>
            <a:xfrm>
              <a:off x="5264899" y="2830674"/>
              <a:ext cx="274952" cy="209269"/>
            </a:xfrm>
            <a:prstGeom prst="rect">
              <a:avLst/>
            </a:prstGeom>
            <a:noFill/>
          </p:spPr>
          <p:txBody>
            <a:bodyPr wrap="square" rtlCol="0">
              <a:spAutoFit/>
            </a:bodyPr>
            <a:lstStyle/>
            <a:p>
              <a:r>
                <a:rPr lang="en-US" sz="1200" dirty="0"/>
                <a:t>21</a:t>
              </a:r>
            </a:p>
          </p:txBody>
        </p:sp>
        <p:cxnSp>
          <p:nvCxnSpPr>
            <p:cNvPr id="25" name="Straight Connector 24"/>
            <p:cNvCxnSpPr>
              <a:stCxn id="19" idx="6"/>
              <a:endCxn id="20" idx="2"/>
            </p:cNvCxnSpPr>
            <p:nvPr/>
          </p:nvCxnSpPr>
          <p:spPr>
            <a:xfrm flipV="1">
              <a:off x="4977318" y="2478364"/>
              <a:ext cx="444245" cy="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a:stCxn id="23" idx="7"/>
              <a:endCxn id="20" idx="3"/>
            </p:cNvCxnSpPr>
            <p:nvPr/>
          </p:nvCxnSpPr>
          <p:spPr>
            <a:xfrm flipV="1">
              <a:off x="5234471" y="2546335"/>
              <a:ext cx="213874" cy="30870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Right Arrow 26"/>
            <p:cNvSpPr/>
            <p:nvPr/>
          </p:nvSpPr>
          <p:spPr>
            <a:xfrm>
              <a:off x="3148527" y="2654463"/>
              <a:ext cx="303886" cy="92444"/>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ight Arrow 27"/>
            <p:cNvSpPr/>
            <p:nvPr/>
          </p:nvSpPr>
          <p:spPr>
            <a:xfrm>
              <a:off x="4430049" y="2654463"/>
              <a:ext cx="303886" cy="92444"/>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p:cNvSpPr txBox="1"/>
            <p:nvPr/>
          </p:nvSpPr>
          <p:spPr>
            <a:xfrm>
              <a:off x="2480576" y="3138124"/>
              <a:ext cx="370693" cy="255773"/>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(a)</a:t>
              </a:r>
            </a:p>
          </p:txBody>
        </p:sp>
        <p:sp>
          <p:nvSpPr>
            <p:cNvPr id="30" name="TextBox 29"/>
            <p:cNvSpPr txBox="1"/>
            <p:nvPr/>
          </p:nvSpPr>
          <p:spPr>
            <a:xfrm>
              <a:off x="3742400" y="3138123"/>
              <a:ext cx="375785" cy="255773"/>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(b)</a:t>
              </a:r>
            </a:p>
          </p:txBody>
        </p:sp>
        <p:sp>
          <p:nvSpPr>
            <p:cNvPr id="31" name="TextBox 30"/>
            <p:cNvSpPr txBox="1"/>
            <p:nvPr/>
          </p:nvSpPr>
          <p:spPr>
            <a:xfrm>
              <a:off x="4980451" y="3126149"/>
              <a:ext cx="413596" cy="255773"/>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(c)</a:t>
              </a:r>
            </a:p>
          </p:txBody>
        </p:sp>
      </p:grpSp>
      <p:pic>
        <p:nvPicPr>
          <p:cNvPr id="32" name="Picture 31"/>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970795" y="2873701"/>
            <a:ext cx="2829895" cy="2808537"/>
          </a:xfrm>
          <a:prstGeom prst="rect">
            <a:avLst/>
          </a:prstGeom>
        </p:spPr>
      </p:pic>
      <p:sp>
        <p:nvSpPr>
          <p:cNvPr id="33" name="TextBox 32"/>
          <p:cNvSpPr txBox="1"/>
          <p:nvPr/>
        </p:nvSpPr>
        <p:spPr>
          <a:xfrm>
            <a:off x="4629422" y="5234192"/>
            <a:ext cx="2361628" cy="646331"/>
          </a:xfrm>
          <a:prstGeom prst="rect">
            <a:avLst/>
          </a:prstGeom>
          <a:noFill/>
        </p:spPr>
        <p:txBody>
          <a:bodyPr wrap="square" rtlCol="0">
            <a:spAutoFit/>
          </a:bodyPr>
          <a:lstStyle/>
          <a:p>
            <a:r>
              <a:rPr lang="en-US" dirty="0"/>
              <a:t>Increase readability</a:t>
            </a:r>
          </a:p>
          <a:p>
            <a:r>
              <a:rPr lang="en-US" dirty="0"/>
              <a:t>Improve efficiency</a:t>
            </a:r>
          </a:p>
        </p:txBody>
      </p:sp>
    </p:spTree>
    <p:extLst>
      <p:ext uri="{BB962C8B-B14F-4D97-AF65-F5344CB8AC3E}">
        <p14:creationId xmlns:p14="http://schemas.microsoft.com/office/powerpoint/2010/main" val="14243904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Methodology: Graph Exploration</a:t>
            </a:r>
          </a:p>
        </p:txBody>
      </p:sp>
      <p:sp>
        <p:nvSpPr>
          <p:cNvPr id="3" name="Content Placeholder 2"/>
          <p:cNvSpPr>
            <a:spLocks noGrp="1"/>
          </p:cNvSpPr>
          <p:nvPr>
            <p:ph idx="1"/>
          </p:nvPr>
        </p:nvSpPr>
        <p:spPr/>
        <p:txBody>
          <a:bodyPr/>
          <a:lstStyle/>
          <a:p>
            <a:r>
              <a:rPr lang="en-US" sz="2400" dirty="0"/>
              <a:t>Graph Search</a:t>
            </a:r>
          </a:p>
          <a:p>
            <a:endParaRPr lang="en-US" dirty="0"/>
          </a:p>
        </p:txBody>
      </p:sp>
      <p:grpSp>
        <p:nvGrpSpPr>
          <p:cNvPr id="4" name="Group 3"/>
          <p:cNvGrpSpPr/>
          <p:nvPr/>
        </p:nvGrpSpPr>
        <p:grpSpPr>
          <a:xfrm>
            <a:off x="1213002" y="2579172"/>
            <a:ext cx="6214707" cy="1157175"/>
            <a:chOff x="2205624" y="2195879"/>
            <a:chExt cx="4699454" cy="870305"/>
          </a:xfrm>
        </p:grpSpPr>
        <p:sp>
          <p:nvSpPr>
            <p:cNvPr id="5" name="Flowchart: Connector 4"/>
            <p:cNvSpPr/>
            <p:nvPr/>
          </p:nvSpPr>
          <p:spPr>
            <a:xfrm>
              <a:off x="2251660" y="2387338"/>
              <a:ext cx="182880" cy="192253"/>
            </a:xfrm>
            <a:prstGeom prst="flowChartConnector">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6" name="Flowchart: Connector 5"/>
            <p:cNvSpPr/>
            <p:nvPr/>
          </p:nvSpPr>
          <p:spPr>
            <a:xfrm>
              <a:off x="2878785" y="2387337"/>
              <a:ext cx="182880" cy="192253"/>
            </a:xfrm>
            <a:prstGeom prst="flowChartConnector">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7" name="TextBox 6"/>
            <p:cNvSpPr txBox="1"/>
            <p:nvPr/>
          </p:nvSpPr>
          <p:spPr>
            <a:xfrm>
              <a:off x="2205624" y="2200037"/>
              <a:ext cx="274952" cy="184666"/>
            </a:xfrm>
            <a:prstGeom prst="rect">
              <a:avLst/>
            </a:prstGeom>
            <a:noFill/>
          </p:spPr>
          <p:txBody>
            <a:bodyPr wrap="square" rtlCol="0">
              <a:spAutoFit/>
            </a:bodyPr>
            <a:lstStyle/>
            <a:p>
              <a:r>
                <a:rPr lang="en-US" sz="1000" dirty="0"/>
                <a:t>19</a:t>
              </a:r>
            </a:p>
          </p:txBody>
        </p:sp>
        <p:sp>
          <p:nvSpPr>
            <p:cNvPr id="8" name="TextBox 7"/>
            <p:cNvSpPr txBox="1"/>
            <p:nvPr/>
          </p:nvSpPr>
          <p:spPr>
            <a:xfrm>
              <a:off x="2851269" y="2197572"/>
              <a:ext cx="274952" cy="184666"/>
            </a:xfrm>
            <a:prstGeom prst="rect">
              <a:avLst/>
            </a:prstGeom>
            <a:noFill/>
          </p:spPr>
          <p:txBody>
            <a:bodyPr wrap="square" rtlCol="0">
              <a:spAutoFit/>
            </a:bodyPr>
            <a:lstStyle/>
            <a:p>
              <a:r>
                <a:rPr lang="en-US" sz="1000" dirty="0"/>
                <a:t>20</a:t>
              </a:r>
            </a:p>
          </p:txBody>
        </p:sp>
        <p:sp>
          <p:nvSpPr>
            <p:cNvPr id="9" name="Flowchart: Connector 8"/>
            <p:cNvSpPr/>
            <p:nvPr/>
          </p:nvSpPr>
          <p:spPr>
            <a:xfrm>
              <a:off x="2535595" y="2831981"/>
              <a:ext cx="182880" cy="192253"/>
            </a:xfrm>
            <a:prstGeom prst="flowChartConnector">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10" name="TextBox 9"/>
            <p:cNvSpPr txBox="1"/>
            <p:nvPr/>
          </p:nvSpPr>
          <p:spPr>
            <a:xfrm>
              <a:off x="2722121" y="2835774"/>
              <a:ext cx="274952" cy="184666"/>
            </a:xfrm>
            <a:prstGeom prst="rect">
              <a:avLst/>
            </a:prstGeom>
            <a:noFill/>
          </p:spPr>
          <p:txBody>
            <a:bodyPr wrap="square" rtlCol="0">
              <a:spAutoFit/>
            </a:bodyPr>
            <a:lstStyle/>
            <a:p>
              <a:r>
                <a:rPr lang="en-US" sz="1000" dirty="0"/>
                <a:t>21</a:t>
              </a:r>
            </a:p>
          </p:txBody>
        </p:sp>
        <p:cxnSp>
          <p:nvCxnSpPr>
            <p:cNvPr id="11" name="Straight Connector 10"/>
            <p:cNvCxnSpPr>
              <a:stCxn id="5" idx="6"/>
              <a:endCxn id="6" idx="2"/>
            </p:cNvCxnSpPr>
            <p:nvPr/>
          </p:nvCxnSpPr>
          <p:spPr>
            <a:xfrm flipV="1">
              <a:off x="2434540" y="2483464"/>
              <a:ext cx="444245" cy="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a:stCxn id="5" idx="5"/>
              <a:endCxn id="9" idx="1"/>
            </p:cNvCxnSpPr>
            <p:nvPr/>
          </p:nvCxnSpPr>
          <p:spPr>
            <a:xfrm>
              <a:off x="2407758" y="2551436"/>
              <a:ext cx="154619" cy="30870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a:stCxn id="9" idx="7"/>
              <a:endCxn id="6" idx="3"/>
            </p:cNvCxnSpPr>
            <p:nvPr/>
          </p:nvCxnSpPr>
          <p:spPr>
            <a:xfrm flipV="1">
              <a:off x="2691693" y="2551435"/>
              <a:ext cx="213874" cy="30870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Flowchart: Connector 13"/>
            <p:cNvSpPr/>
            <p:nvPr/>
          </p:nvSpPr>
          <p:spPr>
            <a:xfrm>
              <a:off x="3689569" y="2345913"/>
              <a:ext cx="115792" cy="128369"/>
            </a:xfrm>
            <a:prstGeom prst="flowChartConnector">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15" name="Flowchart: Connector 14"/>
            <p:cNvSpPr/>
            <p:nvPr/>
          </p:nvSpPr>
          <p:spPr>
            <a:xfrm>
              <a:off x="3819251" y="2634763"/>
              <a:ext cx="115792" cy="128369"/>
            </a:xfrm>
            <a:prstGeom prst="flowChartConnector">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16" name="TextBox 15"/>
            <p:cNvSpPr txBox="1"/>
            <p:nvPr/>
          </p:nvSpPr>
          <p:spPr>
            <a:xfrm>
              <a:off x="3675864" y="2195879"/>
              <a:ext cx="274952" cy="184666"/>
            </a:xfrm>
            <a:prstGeom prst="rect">
              <a:avLst/>
            </a:prstGeom>
            <a:noFill/>
          </p:spPr>
          <p:txBody>
            <a:bodyPr wrap="square" rtlCol="0">
              <a:spAutoFit/>
            </a:bodyPr>
            <a:lstStyle/>
            <a:p>
              <a:r>
                <a:rPr lang="en-US" sz="1000" dirty="0"/>
                <a:t>15</a:t>
              </a:r>
            </a:p>
          </p:txBody>
        </p:sp>
        <p:cxnSp>
          <p:nvCxnSpPr>
            <p:cNvPr id="17" name="Straight Connector 16"/>
            <p:cNvCxnSpPr>
              <a:stCxn id="14" idx="5"/>
              <a:endCxn id="15" idx="0"/>
            </p:cNvCxnSpPr>
            <p:nvPr/>
          </p:nvCxnSpPr>
          <p:spPr>
            <a:xfrm>
              <a:off x="3788404" y="2455483"/>
              <a:ext cx="88743" cy="17928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a:stCxn id="15" idx="4"/>
              <a:endCxn id="21" idx="7"/>
            </p:cNvCxnSpPr>
            <p:nvPr/>
          </p:nvCxnSpPr>
          <p:spPr>
            <a:xfrm flipH="1">
              <a:off x="3759739" y="2763132"/>
              <a:ext cx="117408" cy="163055"/>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895343" y="2601700"/>
              <a:ext cx="262679" cy="184666"/>
            </a:xfrm>
            <a:prstGeom prst="rect">
              <a:avLst/>
            </a:prstGeom>
            <a:noFill/>
          </p:spPr>
          <p:txBody>
            <a:bodyPr wrap="square" rtlCol="0">
              <a:spAutoFit/>
            </a:bodyPr>
            <a:lstStyle/>
            <a:p>
              <a:r>
                <a:rPr lang="en-US" sz="1000" dirty="0"/>
                <a:t>16</a:t>
              </a:r>
            </a:p>
          </p:txBody>
        </p:sp>
        <p:sp>
          <p:nvSpPr>
            <p:cNvPr id="20" name="Right Arrow 19"/>
            <p:cNvSpPr/>
            <p:nvPr/>
          </p:nvSpPr>
          <p:spPr>
            <a:xfrm>
              <a:off x="3171618" y="2638818"/>
              <a:ext cx="303886" cy="92444"/>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21" name="Flowchart: Connector 20"/>
            <p:cNvSpPr/>
            <p:nvPr/>
          </p:nvSpPr>
          <p:spPr>
            <a:xfrm>
              <a:off x="3660904" y="2907388"/>
              <a:ext cx="115792" cy="128369"/>
            </a:xfrm>
            <a:prstGeom prst="flowChartConnector">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22" name="TextBox 21"/>
            <p:cNvSpPr txBox="1"/>
            <p:nvPr/>
          </p:nvSpPr>
          <p:spPr>
            <a:xfrm>
              <a:off x="3724664" y="2881005"/>
              <a:ext cx="274952" cy="184666"/>
            </a:xfrm>
            <a:prstGeom prst="rect">
              <a:avLst/>
            </a:prstGeom>
            <a:noFill/>
          </p:spPr>
          <p:txBody>
            <a:bodyPr wrap="square" rtlCol="0">
              <a:spAutoFit/>
            </a:bodyPr>
            <a:lstStyle/>
            <a:p>
              <a:r>
                <a:rPr lang="en-US" sz="1000" dirty="0"/>
                <a:t>18</a:t>
              </a:r>
            </a:p>
          </p:txBody>
        </p:sp>
        <p:sp>
          <p:nvSpPr>
            <p:cNvPr id="23" name="Flowchart: Connector 22"/>
            <p:cNvSpPr/>
            <p:nvPr/>
          </p:nvSpPr>
          <p:spPr>
            <a:xfrm>
              <a:off x="4514164" y="2387851"/>
              <a:ext cx="182880" cy="192253"/>
            </a:xfrm>
            <a:prstGeom prst="flowChartConnector">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24" name="Flowchart: Connector 23"/>
            <p:cNvSpPr/>
            <p:nvPr/>
          </p:nvSpPr>
          <p:spPr>
            <a:xfrm>
              <a:off x="5141289" y="2387850"/>
              <a:ext cx="182880" cy="192253"/>
            </a:xfrm>
            <a:prstGeom prst="flowChartConnector">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25" name="TextBox 24"/>
            <p:cNvSpPr txBox="1"/>
            <p:nvPr/>
          </p:nvSpPr>
          <p:spPr>
            <a:xfrm>
              <a:off x="4468128" y="2200550"/>
              <a:ext cx="274952" cy="184666"/>
            </a:xfrm>
            <a:prstGeom prst="rect">
              <a:avLst/>
            </a:prstGeom>
            <a:noFill/>
          </p:spPr>
          <p:txBody>
            <a:bodyPr wrap="square" rtlCol="0">
              <a:spAutoFit/>
            </a:bodyPr>
            <a:lstStyle/>
            <a:p>
              <a:r>
                <a:rPr lang="en-US" sz="1000" dirty="0"/>
                <a:t>19</a:t>
              </a:r>
            </a:p>
          </p:txBody>
        </p:sp>
        <p:sp>
          <p:nvSpPr>
            <p:cNvPr id="26" name="TextBox 25"/>
            <p:cNvSpPr txBox="1"/>
            <p:nvPr/>
          </p:nvSpPr>
          <p:spPr>
            <a:xfrm>
              <a:off x="5113773" y="2198085"/>
              <a:ext cx="274952" cy="184666"/>
            </a:xfrm>
            <a:prstGeom prst="rect">
              <a:avLst/>
            </a:prstGeom>
            <a:noFill/>
          </p:spPr>
          <p:txBody>
            <a:bodyPr wrap="square" rtlCol="0">
              <a:spAutoFit/>
            </a:bodyPr>
            <a:lstStyle/>
            <a:p>
              <a:r>
                <a:rPr lang="en-US" sz="1000" dirty="0"/>
                <a:t>20</a:t>
              </a:r>
            </a:p>
          </p:txBody>
        </p:sp>
        <p:sp>
          <p:nvSpPr>
            <p:cNvPr id="27" name="Flowchart: Connector 26"/>
            <p:cNvSpPr/>
            <p:nvPr/>
          </p:nvSpPr>
          <p:spPr>
            <a:xfrm>
              <a:off x="4798099" y="2832494"/>
              <a:ext cx="182880" cy="192253"/>
            </a:xfrm>
            <a:prstGeom prst="flowChartConnector">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28" name="TextBox 27"/>
            <p:cNvSpPr txBox="1"/>
            <p:nvPr/>
          </p:nvSpPr>
          <p:spPr>
            <a:xfrm>
              <a:off x="4984625" y="2836287"/>
              <a:ext cx="274952" cy="184666"/>
            </a:xfrm>
            <a:prstGeom prst="rect">
              <a:avLst/>
            </a:prstGeom>
            <a:noFill/>
          </p:spPr>
          <p:txBody>
            <a:bodyPr wrap="square" rtlCol="0">
              <a:spAutoFit/>
            </a:bodyPr>
            <a:lstStyle/>
            <a:p>
              <a:r>
                <a:rPr lang="en-US" sz="1000" dirty="0"/>
                <a:t>21</a:t>
              </a:r>
            </a:p>
          </p:txBody>
        </p:sp>
        <p:cxnSp>
          <p:nvCxnSpPr>
            <p:cNvPr id="29" name="Straight Connector 28"/>
            <p:cNvCxnSpPr>
              <a:stCxn id="23" idx="6"/>
              <a:endCxn id="24" idx="2"/>
            </p:cNvCxnSpPr>
            <p:nvPr/>
          </p:nvCxnSpPr>
          <p:spPr>
            <a:xfrm flipV="1">
              <a:off x="4697044" y="2483977"/>
              <a:ext cx="444245" cy="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a:stCxn id="23" idx="5"/>
              <a:endCxn id="27" idx="1"/>
            </p:cNvCxnSpPr>
            <p:nvPr/>
          </p:nvCxnSpPr>
          <p:spPr>
            <a:xfrm>
              <a:off x="4670262" y="2551949"/>
              <a:ext cx="154619" cy="30870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a:stCxn id="27" idx="7"/>
              <a:endCxn id="24" idx="3"/>
            </p:cNvCxnSpPr>
            <p:nvPr/>
          </p:nvCxnSpPr>
          <p:spPr>
            <a:xfrm flipV="1">
              <a:off x="4954197" y="2551948"/>
              <a:ext cx="213874" cy="30870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Flowchart: Connector 31"/>
            <p:cNvSpPr/>
            <p:nvPr/>
          </p:nvSpPr>
          <p:spPr>
            <a:xfrm>
              <a:off x="6436625" y="2346426"/>
              <a:ext cx="115792" cy="128369"/>
            </a:xfrm>
            <a:prstGeom prst="flowChartConnector">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33" name="Flowchart: Connector 32"/>
            <p:cNvSpPr/>
            <p:nvPr/>
          </p:nvSpPr>
          <p:spPr>
            <a:xfrm>
              <a:off x="6566307" y="2635276"/>
              <a:ext cx="115792" cy="128369"/>
            </a:xfrm>
            <a:prstGeom prst="flowChartConnector">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34" name="TextBox 33"/>
            <p:cNvSpPr txBox="1"/>
            <p:nvPr/>
          </p:nvSpPr>
          <p:spPr>
            <a:xfrm>
              <a:off x="6422920" y="2196392"/>
              <a:ext cx="274952" cy="184666"/>
            </a:xfrm>
            <a:prstGeom prst="rect">
              <a:avLst/>
            </a:prstGeom>
            <a:noFill/>
          </p:spPr>
          <p:txBody>
            <a:bodyPr wrap="square" rtlCol="0">
              <a:spAutoFit/>
            </a:bodyPr>
            <a:lstStyle/>
            <a:p>
              <a:r>
                <a:rPr lang="en-US" sz="1000" dirty="0"/>
                <a:t>15</a:t>
              </a:r>
            </a:p>
          </p:txBody>
        </p:sp>
        <p:cxnSp>
          <p:nvCxnSpPr>
            <p:cNvPr id="35" name="Straight Connector 34"/>
            <p:cNvCxnSpPr>
              <a:stCxn id="32" idx="3"/>
              <a:endCxn id="40" idx="7"/>
            </p:cNvCxnSpPr>
            <p:nvPr/>
          </p:nvCxnSpPr>
          <p:spPr>
            <a:xfrm flipH="1">
              <a:off x="6056645" y="2455996"/>
              <a:ext cx="396937" cy="467424"/>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a:stCxn id="32" idx="5"/>
              <a:endCxn id="33" idx="0"/>
            </p:cNvCxnSpPr>
            <p:nvPr/>
          </p:nvCxnSpPr>
          <p:spPr>
            <a:xfrm>
              <a:off x="6535460" y="2455996"/>
              <a:ext cx="88743" cy="17928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a:stCxn id="33" idx="4"/>
              <a:endCxn id="41" idx="7"/>
            </p:cNvCxnSpPr>
            <p:nvPr/>
          </p:nvCxnSpPr>
          <p:spPr>
            <a:xfrm flipH="1">
              <a:off x="6506795" y="2763645"/>
              <a:ext cx="117408" cy="163055"/>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6642399" y="2602213"/>
              <a:ext cx="262679" cy="184666"/>
            </a:xfrm>
            <a:prstGeom prst="rect">
              <a:avLst/>
            </a:prstGeom>
            <a:noFill/>
          </p:spPr>
          <p:txBody>
            <a:bodyPr wrap="square" rtlCol="0">
              <a:spAutoFit/>
            </a:bodyPr>
            <a:lstStyle/>
            <a:p>
              <a:r>
                <a:rPr lang="en-US" sz="1000" dirty="0"/>
                <a:t>16</a:t>
              </a:r>
            </a:p>
          </p:txBody>
        </p:sp>
        <p:sp>
          <p:nvSpPr>
            <p:cNvPr id="39" name="Right Arrow 38"/>
            <p:cNvSpPr/>
            <p:nvPr/>
          </p:nvSpPr>
          <p:spPr>
            <a:xfrm>
              <a:off x="5434122" y="2639331"/>
              <a:ext cx="303886" cy="92444"/>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40" name="Flowchart: Connector 39"/>
            <p:cNvSpPr/>
            <p:nvPr/>
          </p:nvSpPr>
          <p:spPr>
            <a:xfrm>
              <a:off x="5957810" y="2904621"/>
              <a:ext cx="115792" cy="128369"/>
            </a:xfrm>
            <a:prstGeom prst="flowChartConnector">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41" name="Flowchart: Connector 40"/>
            <p:cNvSpPr/>
            <p:nvPr/>
          </p:nvSpPr>
          <p:spPr>
            <a:xfrm>
              <a:off x="6407960" y="2907901"/>
              <a:ext cx="115792" cy="128369"/>
            </a:xfrm>
            <a:prstGeom prst="flowChartConnector">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cxnSp>
          <p:nvCxnSpPr>
            <p:cNvPr id="42" name="Straight Connector 41"/>
            <p:cNvCxnSpPr>
              <a:stCxn id="40" idx="6"/>
              <a:endCxn id="41" idx="2"/>
            </p:cNvCxnSpPr>
            <p:nvPr/>
          </p:nvCxnSpPr>
          <p:spPr>
            <a:xfrm>
              <a:off x="6073602" y="2968806"/>
              <a:ext cx="334358" cy="328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5733094" y="2879056"/>
              <a:ext cx="274952" cy="184666"/>
            </a:xfrm>
            <a:prstGeom prst="rect">
              <a:avLst/>
            </a:prstGeom>
            <a:noFill/>
          </p:spPr>
          <p:txBody>
            <a:bodyPr wrap="square" rtlCol="0">
              <a:spAutoFit/>
            </a:bodyPr>
            <a:lstStyle/>
            <a:p>
              <a:r>
                <a:rPr lang="en-US" sz="1000" dirty="0"/>
                <a:t>17</a:t>
              </a:r>
            </a:p>
          </p:txBody>
        </p:sp>
        <p:sp>
          <p:nvSpPr>
            <p:cNvPr id="44" name="TextBox 43"/>
            <p:cNvSpPr txBox="1"/>
            <p:nvPr/>
          </p:nvSpPr>
          <p:spPr>
            <a:xfrm>
              <a:off x="6471720" y="2881518"/>
              <a:ext cx="274952" cy="184666"/>
            </a:xfrm>
            <a:prstGeom prst="rect">
              <a:avLst/>
            </a:prstGeom>
            <a:noFill/>
          </p:spPr>
          <p:txBody>
            <a:bodyPr wrap="square" rtlCol="0">
              <a:spAutoFit/>
            </a:bodyPr>
            <a:lstStyle/>
            <a:p>
              <a:r>
                <a:rPr lang="en-US" sz="1000" dirty="0"/>
                <a:t>18</a:t>
              </a:r>
            </a:p>
          </p:txBody>
        </p:sp>
        <p:sp>
          <p:nvSpPr>
            <p:cNvPr id="45" name="TextBox 44"/>
            <p:cNvSpPr txBox="1"/>
            <p:nvPr/>
          </p:nvSpPr>
          <p:spPr>
            <a:xfrm>
              <a:off x="3092135" y="2386256"/>
              <a:ext cx="474512" cy="185181"/>
            </a:xfrm>
            <a:prstGeom prst="rect">
              <a:avLst/>
            </a:prstGeom>
            <a:noFill/>
          </p:spPr>
          <p:txBody>
            <a:bodyPr wrap="square" rtlCol="0">
              <a:spAutoFit/>
            </a:bodyPr>
            <a:lstStyle/>
            <a:p>
              <a:r>
                <a:rPr lang="en-US" sz="1000" dirty="0"/>
                <a:t>search</a:t>
              </a:r>
            </a:p>
          </p:txBody>
        </p:sp>
        <p:sp>
          <p:nvSpPr>
            <p:cNvPr id="46" name="TextBox 45"/>
            <p:cNvSpPr txBox="1"/>
            <p:nvPr/>
          </p:nvSpPr>
          <p:spPr>
            <a:xfrm>
              <a:off x="5352208" y="2372910"/>
              <a:ext cx="492234" cy="185181"/>
            </a:xfrm>
            <a:prstGeom prst="rect">
              <a:avLst/>
            </a:prstGeom>
            <a:noFill/>
          </p:spPr>
          <p:txBody>
            <a:bodyPr wrap="square" rtlCol="0">
              <a:spAutoFit/>
            </a:bodyPr>
            <a:lstStyle/>
            <a:p>
              <a:r>
                <a:rPr lang="en-US" sz="1000" dirty="0"/>
                <a:t>search</a:t>
              </a:r>
            </a:p>
          </p:txBody>
        </p:sp>
      </p:grpSp>
      <p:sp>
        <p:nvSpPr>
          <p:cNvPr id="47" name="TextBox 46"/>
          <p:cNvSpPr txBox="1"/>
          <p:nvPr/>
        </p:nvSpPr>
        <p:spPr>
          <a:xfrm>
            <a:off x="2197968" y="3907204"/>
            <a:ext cx="959326" cy="276999"/>
          </a:xfrm>
          <a:prstGeom prst="rect">
            <a:avLst/>
          </a:prstGeom>
          <a:noFill/>
        </p:spPr>
        <p:txBody>
          <a:bodyPr wrap="square" rtlCol="0">
            <a:spAutoFit/>
          </a:bodyPr>
          <a:lstStyle/>
          <a:p>
            <a:r>
              <a:rPr lang="en-US" sz="1200" dirty="0"/>
              <a:t>Search 16</a:t>
            </a:r>
          </a:p>
        </p:txBody>
      </p:sp>
      <p:sp>
        <p:nvSpPr>
          <p:cNvPr id="48" name="TextBox 47"/>
          <p:cNvSpPr txBox="1"/>
          <p:nvPr/>
        </p:nvSpPr>
        <p:spPr>
          <a:xfrm>
            <a:off x="5095218" y="3912282"/>
            <a:ext cx="1361240" cy="276999"/>
          </a:xfrm>
          <a:prstGeom prst="rect">
            <a:avLst/>
          </a:prstGeom>
          <a:noFill/>
        </p:spPr>
        <p:txBody>
          <a:bodyPr wrap="square" rtlCol="0">
            <a:spAutoFit/>
          </a:bodyPr>
          <a:lstStyle/>
          <a:p>
            <a:r>
              <a:rPr lang="en-US" sz="1200" dirty="0"/>
              <a:t>Search 16 and 18</a:t>
            </a:r>
          </a:p>
        </p:txBody>
      </p:sp>
    </p:spTree>
    <p:extLst>
      <p:ext uri="{BB962C8B-B14F-4D97-AF65-F5344CB8AC3E}">
        <p14:creationId xmlns:p14="http://schemas.microsoft.com/office/powerpoint/2010/main" val="27220380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a:t>
            </a:r>
          </a:p>
        </p:txBody>
      </p:sp>
      <p:sp>
        <p:nvSpPr>
          <p:cNvPr id="3" name="Content Placeholder 2"/>
          <p:cNvSpPr>
            <a:spLocks noGrp="1"/>
          </p:cNvSpPr>
          <p:nvPr>
            <p:ph idx="1"/>
          </p:nvPr>
        </p:nvSpPr>
        <p:spPr>
          <a:xfrm>
            <a:off x="686248" y="1600201"/>
            <a:ext cx="8000552" cy="4283764"/>
          </a:xfrm>
        </p:spPr>
        <p:txBody>
          <a:bodyPr>
            <a:normAutofit fontScale="85000" lnSpcReduction="10000"/>
          </a:bodyPr>
          <a:lstStyle/>
          <a:p>
            <a:r>
              <a:rPr lang="en-US" b="1" dirty="0"/>
              <a:t>Objective</a:t>
            </a:r>
            <a:endParaRPr lang="en-US" i="1" dirty="0"/>
          </a:p>
          <a:p>
            <a:pPr marL="0" indent="0">
              <a:buNone/>
            </a:pPr>
            <a:r>
              <a:rPr lang="en-US" i="1" dirty="0"/>
              <a:t>	How can we help users gain insights from	large-	scale graph with billions of nodes or 	edges using 	graph visual analytics?</a:t>
            </a:r>
          </a:p>
          <a:p>
            <a:pPr marL="0" indent="0">
              <a:buNone/>
            </a:pPr>
            <a:endParaRPr lang="en-US" i="1" dirty="0"/>
          </a:p>
          <a:p>
            <a:pPr marL="0" indent="0">
              <a:buNone/>
            </a:pPr>
            <a:r>
              <a:rPr lang="en-US" i="1" dirty="0"/>
              <a:t>	How can we help users explore large-scale 	graphs 	(graph properties and graph visualization)?</a:t>
            </a:r>
          </a:p>
          <a:p>
            <a:pPr marL="0" indent="0">
              <a:buNone/>
            </a:pPr>
            <a:endParaRPr lang="en-US" i="1" dirty="0"/>
          </a:p>
          <a:p>
            <a:pPr lvl="1"/>
            <a:r>
              <a:rPr lang="en-US" dirty="0"/>
              <a:t>Graph Sampling</a:t>
            </a:r>
          </a:p>
          <a:p>
            <a:pPr lvl="1"/>
            <a:r>
              <a:rPr lang="en-US" dirty="0"/>
              <a:t>Graph Visualization</a:t>
            </a:r>
          </a:p>
        </p:txBody>
      </p:sp>
    </p:spTree>
    <p:extLst>
      <p:ext uri="{BB962C8B-B14F-4D97-AF65-F5344CB8AC3E}">
        <p14:creationId xmlns:p14="http://schemas.microsoft.com/office/powerpoint/2010/main" val="364584413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Methodology: Visualization Mode</a:t>
            </a:r>
          </a:p>
        </p:txBody>
      </p:sp>
      <p:sp>
        <p:nvSpPr>
          <p:cNvPr id="3" name="Content Placeholder 2"/>
          <p:cNvSpPr>
            <a:spLocks noGrp="1"/>
          </p:cNvSpPr>
          <p:nvPr>
            <p:ph idx="1"/>
          </p:nvPr>
        </p:nvSpPr>
        <p:spPr/>
        <p:txBody>
          <a:bodyPr>
            <a:normAutofit/>
          </a:bodyPr>
          <a:lstStyle/>
          <a:p>
            <a:r>
              <a:rPr lang="en-US" sz="2400" dirty="0"/>
              <a:t>Local-Memory mode</a:t>
            </a:r>
          </a:p>
          <a:p>
            <a:pPr lvl="1"/>
            <a:r>
              <a:rPr lang="en-US" sz="2000" dirty="0"/>
              <a:t>Designed for small graphs</a:t>
            </a:r>
          </a:p>
          <a:p>
            <a:pPr lvl="1"/>
            <a:r>
              <a:rPr lang="en-US" sz="2000" dirty="0"/>
              <a:t>Graph data can be completely loaded into main memory.</a:t>
            </a:r>
          </a:p>
          <a:p>
            <a:pPr lvl="1"/>
            <a:r>
              <a:rPr lang="en-US" sz="2000" dirty="0"/>
              <a:t>Crossover edge generation is done on local machine.</a:t>
            </a:r>
          </a:p>
          <a:p>
            <a:r>
              <a:rPr lang="en-US" sz="2400" dirty="0"/>
              <a:t>Distributed-Memory mode</a:t>
            </a:r>
          </a:p>
          <a:p>
            <a:pPr lvl="1"/>
            <a:r>
              <a:rPr lang="en-US" sz="2000" dirty="0"/>
              <a:t>Designed for large-scale graphs.</a:t>
            </a:r>
          </a:p>
          <a:p>
            <a:pPr lvl="1"/>
            <a:r>
              <a:rPr lang="en-US" sz="2000" dirty="0"/>
              <a:t>Graph and its hierarchy data are distributed into multiple machines.</a:t>
            </a:r>
          </a:p>
          <a:p>
            <a:pPr lvl="1"/>
            <a:r>
              <a:rPr lang="en-US" sz="2000" dirty="0">
                <a:solidFill>
                  <a:schemeClr val="tx1"/>
                </a:solidFill>
              </a:rPr>
              <a:t>To minimize the data requests to Spark, only required data is retrieved from Spark.</a:t>
            </a:r>
            <a:endParaRPr lang="en-US" sz="2000" dirty="0"/>
          </a:p>
        </p:txBody>
      </p:sp>
    </p:spTree>
    <p:extLst>
      <p:ext uri="{BB962C8B-B14F-4D97-AF65-F5344CB8AC3E}">
        <p14:creationId xmlns:p14="http://schemas.microsoft.com/office/powerpoint/2010/main" val="283533393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a:t>Methodology: Decorations and Interactions</a:t>
            </a:r>
          </a:p>
        </p:txBody>
      </p:sp>
      <p:sp>
        <p:nvSpPr>
          <p:cNvPr id="3" name="Content Placeholder 2"/>
          <p:cNvSpPr>
            <a:spLocks noGrp="1"/>
          </p:cNvSpPr>
          <p:nvPr>
            <p:ph idx="1"/>
          </p:nvPr>
        </p:nvSpPr>
        <p:spPr/>
        <p:txBody>
          <a:bodyPr>
            <a:normAutofit/>
          </a:bodyPr>
          <a:lstStyle/>
          <a:p>
            <a:r>
              <a:rPr lang="en-US" sz="2800" dirty="0"/>
              <a:t>Decorations and Interactions</a:t>
            </a:r>
          </a:p>
          <a:p>
            <a:pPr lvl="1"/>
            <a:r>
              <a:rPr lang="en-US" sz="2400" dirty="0"/>
              <a:t>Zooming in/out</a:t>
            </a:r>
          </a:p>
          <a:p>
            <a:pPr lvl="2"/>
            <a:r>
              <a:rPr lang="en-US" sz="1800" dirty="0"/>
              <a:t>Adjust the viewpoint to observe details.</a:t>
            </a:r>
          </a:p>
          <a:p>
            <a:pPr lvl="1"/>
            <a:r>
              <a:rPr lang="en-US" sz="2400" dirty="0"/>
              <a:t>Vertex identification</a:t>
            </a:r>
          </a:p>
          <a:p>
            <a:pPr lvl="2"/>
            <a:r>
              <a:rPr lang="en-US" sz="1800" dirty="0"/>
              <a:t>To find out one vertex</a:t>
            </a:r>
          </a:p>
          <a:p>
            <a:pPr lvl="1"/>
            <a:r>
              <a:rPr lang="en-US" sz="2400" dirty="0"/>
              <a:t>Vertex selection and layer selection</a:t>
            </a:r>
          </a:p>
          <a:p>
            <a:pPr lvl="2"/>
            <a:r>
              <a:rPr lang="en-US" sz="1800" dirty="0"/>
              <a:t>To select one vertex or a group of vertices</a:t>
            </a:r>
          </a:p>
        </p:txBody>
      </p:sp>
    </p:spTree>
    <p:extLst>
      <p:ext uri="{BB962C8B-B14F-4D97-AF65-F5344CB8AC3E}">
        <p14:creationId xmlns:p14="http://schemas.microsoft.com/office/powerpoint/2010/main" val="175813002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Case Study</a:t>
            </a:r>
          </a:p>
        </p:txBody>
      </p:sp>
      <p:sp>
        <p:nvSpPr>
          <p:cNvPr id="3" name="Content Placeholder 2"/>
          <p:cNvSpPr>
            <a:spLocks noGrp="1"/>
          </p:cNvSpPr>
          <p:nvPr>
            <p:ph idx="1"/>
          </p:nvPr>
        </p:nvSpPr>
        <p:spPr/>
        <p:txBody>
          <a:bodyPr>
            <a:normAutofit/>
          </a:bodyPr>
          <a:lstStyle/>
          <a:p>
            <a:r>
              <a:rPr lang="en-US" sz="2400" dirty="0"/>
              <a:t>BGS Functionalities</a:t>
            </a:r>
          </a:p>
          <a:p>
            <a:r>
              <a:rPr lang="en-US" sz="2400" dirty="0"/>
              <a:t>BGS Scalability</a:t>
            </a:r>
          </a:p>
          <a:p>
            <a:r>
              <a:rPr lang="en-US" sz="2400" dirty="0"/>
              <a:t>Interactions</a:t>
            </a:r>
          </a:p>
        </p:txBody>
      </p:sp>
      <p:pic>
        <p:nvPicPr>
          <p:cNvPr id="5" name="Picture 4"/>
          <p:cNvPicPr>
            <a:picLocks noChangeAspect="1"/>
          </p:cNvPicPr>
          <p:nvPr/>
        </p:nvPicPr>
        <p:blipFill>
          <a:blip r:embed="rId3"/>
          <a:stretch>
            <a:fillRect/>
          </a:stretch>
        </p:blipFill>
        <p:spPr>
          <a:xfrm>
            <a:off x="1394086" y="3180943"/>
            <a:ext cx="6629268" cy="2455263"/>
          </a:xfrm>
          <a:prstGeom prst="rect">
            <a:avLst/>
          </a:prstGeom>
        </p:spPr>
      </p:pic>
    </p:spTree>
    <p:extLst>
      <p:ext uri="{BB962C8B-B14F-4D97-AF65-F5344CB8AC3E}">
        <p14:creationId xmlns:p14="http://schemas.microsoft.com/office/powerpoint/2010/main" val="9709200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Case Study</a:t>
            </a:r>
          </a:p>
        </p:txBody>
      </p:sp>
      <p:sp>
        <p:nvSpPr>
          <p:cNvPr id="3" name="Content Placeholder 2"/>
          <p:cNvSpPr>
            <a:spLocks noGrp="1"/>
          </p:cNvSpPr>
          <p:nvPr>
            <p:ph idx="1"/>
          </p:nvPr>
        </p:nvSpPr>
        <p:spPr/>
        <p:txBody>
          <a:bodyPr>
            <a:normAutofit fontScale="92500" lnSpcReduction="20000"/>
          </a:bodyPr>
          <a:lstStyle/>
          <a:p>
            <a:r>
              <a:rPr lang="en-US" sz="2600" dirty="0"/>
              <a:t>BGS Scalability</a:t>
            </a:r>
          </a:p>
          <a:p>
            <a:pPr marL="0" indent="0" algn="ctr">
              <a:buNone/>
            </a:pPr>
            <a:r>
              <a:rPr lang="en-US" sz="1600" dirty="0"/>
              <a:t>Table 1: clustering time, loading time, and visualization time for graph datasets</a:t>
            </a:r>
          </a:p>
          <a:p>
            <a:pPr marL="0" indent="0" algn="ctr">
              <a:buNone/>
            </a:pPr>
            <a:endParaRPr lang="en-US" sz="1600" dirty="0"/>
          </a:p>
          <a:p>
            <a:pPr marL="0" indent="0" algn="ctr">
              <a:buNone/>
            </a:pPr>
            <a:endParaRPr lang="en-US" sz="1600" dirty="0"/>
          </a:p>
          <a:p>
            <a:pPr marL="0" indent="0" algn="ctr">
              <a:buNone/>
            </a:pPr>
            <a:endParaRPr lang="en-US" sz="1600" dirty="0"/>
          </a:p>
          <a:p>
            <a:pPr marL="0" indent="0" algn="ctr">
              <a:buNone/>
            </a:pPr>
            <a:endParaRPr lang="en-US" sz="1600" dirty="0"/>
          </a:p>
          <a:p>
            <a:pPr marL="0" indent="0" algn="ctr">
              <a:buNone/>
            </a:pPr>
            <a:endParaRPr lang="en-US" sz="1600" dirty="0"/>
          </a:p>
          <a:p>
            <a:endParaRPr lang="en-US" dirty="0"/>
          </a:p>
          <a:p>
            <a:r>
              <a:rPr lang="en-US" sz="2600" dirty="0"/>
              <a:t>Interactions</a:t>
            </a:r>
          </a:p>
          <a:p>
            <a:pPr lvl="1"/>
            <a:r>
              <a:rPr lang="en-US" sz="2100" dirty="0"/>
              <a:t>zooming in or out</a:t>
            </a:r>
          </a:p>
          <a:p>
            <a:pPr lvl="1"/>
            <a:r>
              <a:rPr lang="en-US" sz="2100" dirty="0"/>
              <a:t>vertex identification</a:t>
            </a:r>
          </a:p>
          <a:p>
            <a:pPr lvl="1"/>
            <a:r>
              <a:rPr lang="en-US" sz="2100" dirty="0"/>
              <a:t>vertex selection or level selection</a:t>
            </a:r>
          </a:p>
          <a:p>
            <a:pPr lvl="1"/>
            <a:r>
              <a:rPr lang="en-US" sz="2100" dirty="0"/>
              <a:t>clusters expanding etc.</a:t>
            </a:r>
          </a:p>
          <a:p>
            <a:pPr marL="0" indent="0" algn="ctr">
              <a:buNone/>
            </a:pPr>
            <a:endParaRPr lang="en-US" sz="1600" dirty="0"/>
          </a:p>
          <a:p>
            <a:pPr marL="0" indent="0" algn="ctr">
              <a:buNone/>
            </a:pPr>
            <a:endParaRPr lang="en-US" sz="1600" dirty="0"/>
          </a:p>
          <a:p>
            <a:pPr marL="0" indent="0" algn="ctr">
              <a:buNone/>
            </a:pPr>
            <a:endParaRPr lang="en-US" sz="1600" dirty="0"/>
          </a:p>
          <a:p>
            <a:pPr marL="0" indent="0" algn="ctr">
              <a:buNone/>
            </a:pPr>
            <a:endParaRPr lang="en-US" sz="1600" dirty="0"/>
          </a:p>
          <a:p>
            <a:pPr marL="0" indent="0" algn="ctr">
              <a:buNone/>
            </a:pPr>
            <a:endParaRPr lang="en-US" sz="1600" dirty="0"/>
          </a:p>
          <a:p>
            <a:pPr marL="0" indent="0" algn="ctr">
              <a:buNone/>
            </a:pPr>
            <a:endParaRPr lang="en-US" sz="1600" dirty="0"/>
          </a:p>
        </p:txBody>
      </p:sp>
      <p:pic>
        <p:nvPicPr>
          <p:cNvPr id="4" name="Picture 3"/>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820960" y="2331799"/>
            <a:ext cx="7782020" cy="1428115"/>
          </a:xfrm>
          <a:prstGeom prst="rect">
            <a:avLst/>
          </a:prstGeom>
          <a:noFill/>
          <a:ln>
            <a:noFill/>
          </a:ln>
        </p:spPr>
      </p:pic>
    </p:spTree>
    <p:extLst>
      <p:ext uri="{BB962C8B-B14F-4D97-AF65-F5344CB8AC3E}">
        <p14:creationId xmlns:p14="http://schemas.microsoft.com/office/powerpoint/2010/main" val="387980378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Discussion</a:t>
            </a:r>
          </a:p>
        </p:txBody>
      </p:sp>
      <p:sp>
        <p:nvSpPr>
          <p:cNvPr id="3" name="Content Placeholder 2"/>
          <p:cNvSpPr>
            <a:spLocks noGrp="1"/>
          </p:cNvSpPr>
          <p:nvPr>
            <p:ph idx="1"/>
          </p:nvPr>
        </p:nvSpPr>
        <p:spPr/>
        <p:txBody>
          <a:bodyPr/>
          <a:lstStyle/>
          <a:p>
            <a:pPr marL="0" indent="0">
              <a:buNone/>
            </a:pPr>
            <a:endParaRPr lang="en-US" sz="2000" dirty="0"/>
          </a:p>
          <a:p>
            <a:pPr marL="0" indent="0" algn="ctr">
              <a:buNone/>
            </a:pPr>
            <a:r>
              <a:rPr lang="en-US" sz="2000" dirty="0"/>
              <a:t>Table 2: Combination of visualization mode and expansion mode</a:t>
            </a:r>
          </a:p>
          <a:p>
            <a:pPr marL="0" indent="0">
              <a:buNone/>
            </a:pPr>
            <a:endParaRPr lang="en-US" dirty="0"/>
          </a:p>
        </p:txBody>
      </p:sp>
      <p:pic>
        <p:nvPicPr>
          <p:cNvPr id="4" name="Picture 3"/>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799324" y="2354649"/>
            <a:ext cx="7986536" cy="2003992"/>
          </a:xfrm>
          <a:prstGeom prst="rect">
            <a:avLst/>
          </a:prstGeom>
          <a:noFill/>
          <a:ln>
            <a:noFill/>
          </a:ln>
        </p:spPr>
      </p:pic>
    </p:spTree>
    <p:extLst>
      <p:ext uri="{BB962C8B-B14F-4D97-AF65-F5344CB8AC3E}">
        <p14:creationId xmlns:p14="http://schemas.microsoft.com/office/powerpoint/2010/main" val="1006597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Contributions</a:t>
            </a:r>
          </a:p>
        </p:txBody>
      </p:sp>
      <p:sp>
        <p:nvSpPr>
          <p:cNvPr id="3" name="Content Placeholder 2"/>
          <p:cNvSpPr>
            <a:spLocks noGrp="1"/>
          </p:cNvSpPr>
          <p:nvPr>
            <p:ph idx="1"/>
          </p:nvPr>
        </p:nvSpPr>
        <p:spPr>
          <a:xfrm>
            <a:off x="397933" y="1600201"/>
            <a:ext cx="8568267" cy="4368799"/>
          </a:xfrm>
        </p:spPr>
        <p:txBody>
          <a:bodyPr>
            <a:normAutofit fontScale="47500" lnSpcReduction="20000"/>
          </a:bodyPr>
          <a:lstStyle/>
          <a:p>
            <a:r>
              <a:rPr lang="en-US" sz="4200" dirty="0"/>
              <a:t>Graph Sampling</a:t>
            </a:r>
          </a:p>
          <a:p>
            <a:pPr lvl="1"/>
            <a:r>
              <a:rPr lang="en-US" sz="3800" dirty="0"/>
              <a:t>Built a benchmark for evaluating graph sampling methods with both visual and statistical properties</a:t>
            </a:r>
          </a:p>
          <a:p>
            <a:pPr lvl="1"/>
            <a:r>
              <a:rPr lang="en-US" sz="3800" dirty="0"/>
              <a:t>Develop a large-scale graph sampling package including nine scalable graph sampling methods based on Spark.</a:t>
            </a:r>
          </a:p>
          <a:p>
            <a:pPr lvl="1"/>
            <a:r>
              <a:rPr lang="en-US" sz="3800" dirty="0"/>
              <a:t>Make a visual and statistical comparison between traditional/non-distributed sampling methods and distributed graph sampling methods.</a:t>
            </a:r>
          </a:p>
          <a:p>
            <a:pPr lvl="1"/>
            <a:r>
              <a:rPr lang="en-US" sz="3800" dirty="0"/>
              <a:t>Analyze nine distributed graph sampling methods from visual and statistical perspective.</a:t>
            </a:r>
          </a:p>
          <a:p>
            <a:r>
              <a:rPr lang="en-US" sz="4200" dirty="0"/>
              <a:t>Graph Visualization</a:t>
            </a:r>
          </a:p>
          <a:p>
            <a:pPr lvl="1"/>
            <a:r>
              <a:rPr lang="en-US" sz="3800" dirty="0"/>
              <a:t>Present a scalable graph visualization system-BGS</a:t>
            </a:r>
          </a:p>
          <a:p>
            <a:pPr lvl="1"/>
            <a:r>
              <a:rPr lang="en-US" sz="3800" dirty="0"/>
              <a:t>Present an efficient hierarchy construction algorithm based on a tuned Louvain clustering.</a:t>
            </a:r>
          </a:p>
          <a:p>
            <a:pPr lvl="1"/>
            <a:r>
              <a:rPr lang="en-US" sz="3800" dirty="0"/>
              <a:t>Design and develop two well-designed view modes, two hierarchy and graph expansion modes, and two visualization modes, direct search on hierarchy view and graph view by vertices attribute(s) or edges attribute(s) in BGS.</a:t>
            </a:r>
          </a:p>
        </p:txBody>
      </p:sp>
    </p:spTree>
    <p:extLst>
      <p:ext uri="{BB962C8B-B14F-4D97-AF65-F5344CB8AC3E}">
        <p14:creationId xmlns:p14="http://schemas.microsoft.com/office/powerpoint/2010/main" val="167007996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a:t>
            </a:r>
          </a:p>
        </p:txBody>
      </p:sp>
      <p:sp>
        <p:nvSpPr>
          <p:cNvPr id="3" name="Content Placeholder 2"/>
          <p:cNvSpPr>
            <a:spLocks noGrp="1"/>
          </p:cNvSpPr>
          <p:nvPr>
            <p:ph idx="1"/>
          </p:nvPr>
        </p:nvSpPr>
        <p:spPr/>
        <p:txBody>
          <a:bodyPr>
            <a:normAutofit fontScale="40000" lnSpcReduction="20000"/>
          </a:bodyPr>
          <a:lstStyle/>
          <a:p>
            <a:r>
              <a:rPr lang="en-US" dirty="0"/>
              <a:t>[1]         N. </a:t>
            </a:r>
            <a:r>
              <a:rPr lang="en-US" dirty="0" err="1"/>
              <a:t>Elmqvis</a:t>
            </a:r>
            <a:r>
              <a:rPr lang="en-US" dirty="0"/>
              <a:t>, T. N. Do, H. Goodell, N. Henry, and J. D. </a:t>
            </a:r>
            <a:r>
              <a:rPr lang="en-US" dirty="0" err="1"/>
              <a:t>Fekete</a:t>
            </a:r>
            <a:r>
              <a:rPr lang="en-US" dirty="0"/>
              <a:t>, “ZAME: Interactive large-scale graph visualization,” </a:t>
            </a:r>
            <a:r>
              <a:rPr lang="en-US" i="1" dirty="0"/>
              <a:t>IEEE Pacific Vis. </a:t>
            </a:r>
            <a:r>
              <a:rPr lang="en-US" i="1" dirty="0" err="1"/>
              <a:t>Symp</a:t>
            </a:r>
            <a:r>
              <a:rPr lang="en-US" i="1" dirty="0"/>
              <a:t>. 2008, </a:t>
            </a:r>
            <a:r>
              <a:rPr lang="en-US" i="1" dirty="0" err="1"/>
              <a:t>PacificVis</a:t>
            </a:r>
            <a:r>
              <a:rPr lang="en-US" i="1" dirty="0"/>
              <a:t> - Proc.</a:t>
            </a:r>
            <a:r>
              <a:rPr lang="en-US" dirty="0"/>
              <a:t>, pp. 215–222, 2008.</a:t>
            </a:r>
          </a:p>
          <a:p>
            <a:r>
              <a:rPr lang="en-US" dirty="0"/>
              <a:t>[2]	J. </a:t>
            </a:r>
            <a:r>
              <a:rPr lang="en-US" dirty="0" err="1"/>
              <a:t>Abello</a:t>
            </a:r>
            <a:r>
              <a:rPr lang="en-US" dirty="0"/>
              <a:t>, F. Van Ham, and N. Krishnan, “ASK-Graph View: A large scale graph visualization system,” </a:t>
            </a:r>
            <a:r>
              <a:rPr lang="en-US" i="1" dirty="0"/>
              <a:t>IEEE Trans. Vis. </a:t>
            </a:r>
            <a:r>
              <a:rPr lang="en-US" i="1" dirty="0" err="1"/>
              <a:t>Comput</a:t>
            </a:r>
            <a:r>
              <a:rPr lang="en-US" i="1" dirty="0"/>
              <a:t>. Graph.</a:t>
            </a:r>
            <a:r>
              <a:rPr lang="en-US" dirty="0"/>
              <a:t>, vol. 12, no. 5, p. 669, 2006.</a:t>
            </a:r>
          </a:p>
          <a:p>
            <a:r>
              <a:rPr lang="en-US" dirty="0"/>
              <a:t>[3]	B. Jeon, I. Jeon, and U. Kang, “</a:t>
            </a:r>
            <a:r>
              <a:rPr lang="en-US" dirty="0" err="1"/>
              <a:t>TeGViz</a:t>
            </a:r>
            <a:r>
              <a:rPr lang="en-US" dirty="0"/>
              <a:t>: Distributed </a:t>
            </a:r>
            <a:r>
              <a:rPr lang="en-US" dirty="0" err="1"/>
              <a:t>Tera</a:t>
            </a:r>
            <a:r>
              <a:rPr lang="en-US" dirty="0"/>
              <a:t>-Scale Graph Generation and Visualization,” in 2015 IEEE International Conference on Data Mining Workshop (ICDMW), 2015, pp. 1620–1623</a:t>
            </a:r>
          </a:p>
          <a:p>
            <a:r>
              <a:rPr lang="en-US" dirty="0"/>
              <a:t>[4]	J. </a:t>
            </a:r>
            <a:r>
              <a:rPr lang="en-US" dirty="0" err="1"/>
              <a:t>Heer</a:t>
            </a:r>
            <a:r>
              <a:rPr lang="en-US" dirty="0"/>
              <a:t>, “</a:t>
            </a:r>
            <a:r>
              <a:rPr lang="en-US" dirty="0" err="1"/>
              <a:t>Vizster</a:t>
            </a:r>
            <a:r>
              <a:rPr lang="en-US" dirty="0"/>
              <a:t> : Visualizing Online Social Networks,” 2003.</a:t>
            </a:r>
          </a:p>
          <a:p>
            <a:r>
              <a:rPr lang="en-US" dirty="0"/>
              <a:t>[5]	J. A. Guerra-</a:t>
            </a:r>
            <a:r>
              <a:rPr lang="en-US" dirty="0" err="1"/>
              <a:t>gomez</a:t>
            </a:r>
            <a:r>
              <a:rPr lang="en-US" dirty="0"/>
              <a:t>, A. Wilson, J. Liu, and D. Davies, “Network Explorer : Design , Implementation , and Real World Deployment of a Large Network Visualization Tool,” </a:t>
            </a:r>
            <a:r>
              <a:rPr lang="en-US" i="1" dirty="0"/>
              <a:t>Proc. Int. Work. Conf. Adv. Vis. Interfaces - AVI ’16</a:t>
            </a:r>
            <a:r>
              <a:rPr lang="en-US" dirty="0"/>
              <a:t>, pp. 108–111, 2016.</a:t>
            </a:r>
          </a:p>
          <a:p>
            <a:r>
              <a:rPr lang="en-US" dirty="0"/>
              <a:t>[6]	N. </a:t>
            </a:r>
            <a:r>
              <a:rPr lang="en-US" dirty="0" err="1"/>
              <a:t>Bikakis</a:t>
            </a:r>
            <a:r>
              <a:rPr lang="en-US" dirty="0"/>
              <a:t>, J. </a:t>
            </a:r>
            <a:r>
              <a:rPr lang="en-US" dirty="0" err="1"/>
              <a:t>Liagouris</a:t>
            </a:r>
            <a:r>
              <a:rPr lang="en-US" dirty="0"/>
              <a:t>, M. </a:t>
            </a:r>
            <a:r>
              <a:rPr lang="en-US" dirty="0" err="1"/>
              <a:t>Krommyda</a:t>
            </a:r>
            <a:r>
              <a:rPr lang="en-US" dirty="0"/>
              <a:t>, G. </a:t>
            </a:r>
            <a:r>
              <a:rPr lang="en-US" dirty="0" err="1"/>
              <a:t>Papastefanatos</a:t>
            </a:r>
            <a:r>
              <a:rPr lang="en-US" dirty="0"/>
              <a:t>, and T. </a:t>
            </a:r>
            <a:r>
              <a:rPr lang="en-US" dirty="0" err="1"/>
              <a:t>Sellis</a:t>
            </a:r>
            <a:r>
              <a:rPr lang="en-US" dirty="0"/>
              <a:t>, “</a:t>
            </a:r>
            <a:r>
              <a:rPr lang="en-US" dirty="0" err="1"/>
              <a:t>GraphVizdb</a:t>
            </a:r>
            <a:r>
              <a:rPr lang="en-US" dirty="0"/>
              <a:t>: A scalable platform for interactive large graph visualization,” in </a:t>
            </a:r>
            <a:r>
              <a:rPr lang="en-US" i="1" dirty="0"/>
              <a:t>2016 IEEE 32nd International Conference on Data Engineering, ICDE 2016</a:t>
            </a:r>
            <a:r>
              <a:rPr lang="en-US" dirty="0"/>
              <a:t>, 2016, pp. 1342–1345.</a:t>
            </a:r>
          </a:p>
          <a:p>
            <a:r>
              <a:rPr lang="en-US" dirty="0"/>
              <a:t>[7]	J. </a:t>
            </a:r>
            <a:r>
              <a:rPr lang="en-US" dirty="0" err="1"/>
              <a:t>Abello</a:t>
            </a:r>
            <a:r>
              <a:rPr lang="en-US" dirty="0"/>
              <a:t> and F. Van Ham, “Matrix zoom: A visual interface to semi-external graphs,” in </a:t>
            </a:r>
            <a:r>
              <a:rPr lang="en-US" i="1" dirty="0"/>
              <a:t>Proceedings - IEEE Symposium on Information Visualization, INFO VIS</a:t>
            </a:r>
            <a:r>
              <a:rPr lang="en-US" dirty="0"/>
              <a:t>, 2004, pp. 183–190.</a:t>
            </a:r>
          </a:p>
          <a:p>
            <a:r>
              <a:rPr lang="en-US" dirty="0"/>
              <a:t>[8]	M. Girvan and M. E. J. Newman, “Community structure in social and biological networks.,” </a:t>
            </a:r>
            <a:r>
              <a:rPr lang="en-US" i="1" dirty="0"/>
              <a:t>Proc. Natl. Acad. Sci. U. S. A.</a:t>
            </a:r>
            <a:r>
              <a:rPr lang="en-US" dirty="0"/>
              <a:t>, vol. 99, pp. 7821–7826, 2002.</a:t>
            </a:r>
          </a:p>
          <a:p>
            <a:r>
              <a:rPr lang="en-US" dirty="0"/>
              <a:t>[9]	S. van </a:t>
            </a:r>
            <a:r>
              <a:rPr lang="en-US" dirty="0" err="1"/>
              <a:t>Dongen</a:t>
            </a:r>
            <a:r>
              <a:rPr lang="en-US" dirty="0"/>
              <a:t>, “Graph clustering by flow simulation,” </a:t>
            </a:r>
            <a:r>
              <a:rPr lang="en-US" i="1" dirty="0"/>
              <a:t>Graph </a:t>
            </a:r>
            <a:r>
              <a:rPr lang="en-US" i="1" dirty="0" err="1"/>
              <a:t>Stimul</a:t>
            </a:r>
            <a:r>
              <a:rPr lang="en-US" i="1" dirty="0"/>
              <a:t>. by flow </a:t>
            </a:r>
            <a:r>
              <a:rPr lang="en-US" i="1" dirty="0" err="1"/>
              <a:t>Clust</a:t>
            </a:r>
            <a:r>
              <a:rPr lang="en-US" i="1" dirty="0"/>
              <a:t>.</a:t>
            </a:r>
            <a:r>
              <a:rPr lang="en-US" dirty="0"/>
              <a:t>, vol. PhD thesis, p. University of Utrecht, 2000.</a:t>
            </a:r>
          </a:p>
          <a:p>
            <a:r>
              <a:rPr lang="en-US" dirty="0"/>
              <a:t>[10]	V. D. </a:t>
            </a:r>
            <a:r>
              <a:rPr lang="en-US" dirty="0" err="1"/>
              <a:t>Blondel</a:t>
            </a:r>
            <a:r>
              <a:rPr lang="en-US" dirty="0"/>
              <a:t>, J. Guillaume, R. </a:t>
            </a:r>
            <a:r>
              <a:rPr lang="en-US" dirty="0" err="1"/>
              <a:t>Lambiotte</a:t>
            </a:r>
            <a:r>
              <a:rPr lang="en-US" dirty="0"/>
              <a:t>, and E. Lefebvre, “Fast unfolding of community hierarchies in large networks,” </a:t>
            </a:r>
            <a:r>
              <a:rPr lang="en-US" i="1" dirty="0"/>
              <a:t>Networks</a:t>
            </a:r>
            <a:r>
              <a:rPr lang="en-US" dirty="0"/>
              <a:t>, pp. 1–6, 2008.</a:t>
            </a:r>
          </a:p>
          <a:p>
            <a:pPr marL="0" indent="0">
              <a:buNone/>
            </a:pPr>
            <a:endParaRPr lang="en-US" dirty="0"/>
          </a:p>
          <a:p>
            <a:endParaRPr lang="en-US" dirty="0"/>
          </a:p>
        </p:txBody>
      </p:sp>
    </p:spTree>
    <p:extLst>
      <p:ext uri="{BB962C8B-B14F-4D97-AF65-F5344CB8AC3E}">
        <p14:creationId xmlns:p14="http://schemas.microsoft.com/office/powerpoint/2010/main" val="128875334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685800" y="845820"/>
            <a:ext cx="7772400" cy="4622292"/>
          </a:xfrm>
        </p:spPr>
        <p:txBody>
          <a:bodyPr>
            <a:noAutofit/>
          </a:bodyPr>
          <a:lstStyle/>
          <a:p>
            <a:r>
              <a:rPr lang="en-US" sz="6000" b="1" dirty="0">
                <a:latin typeface="Times New Roman" panose="02020603050405020304" pitchFamily="18" charset="0"/>
                <a:cs typeface="Times New Roman" panose="02020603050405020304" pitchFamily="18" charset="0"/>
              </a:rPr>
              <a:t>Questions?</a:t>
            </a:r>
            <a:br>
              <a:rPr lang="en-US" sz="6000" b="1" dirty="0">
                <a:latin typeface="Times New Roman" panose="02020603050405020304" pitchFamily="18" charset="0"/>
                <a:cs typeface="Times New Roman" panose="02020603050405020304" pitchFamily="18" charset="0"/>
              </a:rPr>
            </a:br>
            <a:br>
              <a:rPr lang="en-US" sz="6000" b="1" dirty="0">
                <a:latin typeface="Times New Roman" panose="02020603050405020304" pitchFamily="18" charset="0"/>
                <a:cs typeface="Times New Roman" panose="02020603050405020304" pitchFamily="18" charset="0"/>
              </a:rPr>
            </a:br>
            <a:r>
              <a:rPr lang="en-US" sz="6000" b="1" i="1" dirty="0">
                <a:latin typeface="Times New Roman" panose="02020603050405020304" pitchFamily="18" charset="0"/>
                <a:cs typeface="Times New Roman" panose="02020603050405020304" pitchFamily="18" charset="0"/>
              </a:rPr>
              <a:t>Thank you!</a:t>
            </a:r>
            <a:br>
              <a:rPr lang="en-US" sz="6000" b="1" dirty="0">
                <a:latin typeface="Times New Roman" panose="02020603050405020304" pitchFamily="18" charset="0"/>
                <a:cs typeface="Times New Roman" panose="02020603050405020304" pitchFamily="18" charset="0"/>
              </a:rPr>
            </a:br>
            <a:br>
              <a:rPr lang="en-US" sz="6000" b="1" dirty="0">
                <a:latin typeface="Times New Roman" panose="02020603050405020304" pitchFamily="18" charset="0"/>
                <a:cs typeface="Times New Roman" panose="02020603050405020304" pitchFamily="18" charset="0"/>
              </a:rPr>
            </a:br>
            <a:r>
              <a:rPr lang="en-US" sz="1800" b="1" dirty="0">
                <a:latin typeface="Times New Roman" panose="02020603050405020304" pitchFamily="18" charset="0"/>
                <a:cs typeface="Times New Roman" panose="02020603050405020304" pitchFamily="18" charset="0"/>
              </a:rPr>
              <a:t>Fangyan Zhang</a:t>
            </a:r>
            <a:br>
              <a:rPr lang="en-US" sz="6000" b="1" dirty="0">
                <a:latin typeface="Times New Roman" panose="02020603050405020304" pitchFamily="18" charset="0"/>
                <a:cs typeface="Times New Roman" panose="02020603050405020304" pitchFamily="18" charset="0"/>
              </a:rPr>
            </a:br>
            <a:r>
              <a:rPr lang="en-US" sz="1800" b="1" dirty="0">
                <a:latin typeface="Times New Roman" panose="02020603050405020304" pitchFamily="18" charset="0"/>
                <a:cs typeface="Times New Roman" panose="02020603050405020304" pitchFamily="18" charset="0"/>
              </a:rPr>
              <a:t>Email: </a:t>
            </a:r>
            <a:r>
              <a:rPr lang="en-US" sz="1800" b="1" dirty="0">
                <a:latin typeface="Times New Roman" panose="02020603050405020304" pitchFamily="18" charset="0"/>
                <a:cs typeface="Times New Roman" panose="02020603050405020304" pitchFamily="18" charset="0"/>
                <a:hlinkClick r:id="rId3"/>
              </a:rPr>
              <a:t>fz56@msstate.edu</a:t>
            </a:r>
            <a:br>
              <a:rPr lang="en-US" sz="1800" b="1" dirty="0">
                <a:latin typeface="Times New Roman" panose="02020603050405020304" pitchFamily="18" charset="0"/>
                <a:cs typeface="Times New Roman" panose="02020603050405020304" pitchFamily="18" charset="0"/>
              </a:rPr>
            </a:br>
            <a:endParaRPr lang="en-US" sz="1800" dirty="0">
              <a:solidFill>
                <a:srgbClr val="800000"/>
              </a:solidFill>
            </a:endParaRPr>
          </a:p>
        </p:txBody>
      </p:sp>
    </p:spTree>
    <p:extLst>
      <p:ext uri="{BB962C8B-B14F-4D97-AF65-F5344CB8AC3E}">
        <p14:creationId xmlns:p14="http://schemas.microsoft.com/office/powerpoint/2010/main" val="12265600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a:t>
            </a: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4023676488"/>
              </p:ext>
            </p:extLst>
          </p:nvPr>
        </p:nvGraphicFramePr>
        <p:xfrm>
          <a:off x="0" y="1600200"/>
          <a:ext cx="9144000" cy="39512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900938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a:t>
            </a:r>
          </a:p>
        </p:txBody>
      </p:sp>
      <p:sp>
        <p:nvSpPr>
          <p:cNvPr id="3" name="Content Placeholder 2"/>
          <p:cNvSpPr>
            <a:spLocks noGrp="1"/>
          </p:cNvSpPr>
          <p:nvPr>
            <p:ph idx="1"/>
          </p:nvPr>
        </p:nvSpPr>
        <p:spPr>
          <a:xfrm>
            <a:off x="686248" y="1600201"/>
            <a:ext cx="8000552" cy="4307618"/>
          </a:xfrm>
        </p:spPr>
        <p:txBody>
          <a:bodyPr>
            <a:normAutofit lnSpcReduction="10000"/>
          </a:bodyPr>
          <a:lstStyle/>
          <a:p>
            <a:r>
              <a:rPr lang="en-US" sz="2800" dirty="0"/>
              <a:t>Main topics and publications</a:t>
            </a:r>
          </a:p>
          <a:p>
            <a:pPr lvl="1"/>
            <a:r>
              <a:rPr lang="en-US" sz="2000" dirty="0"/>
              <a:t>Graph Sampling for Visual Analytics (Chapter 2)</a:t>
            </a:r>
          </a:p>
          <a:p>
            <a:pPr lvl="2"/>
            <a:r>
              <a:rPr lang="en-US" sz="1200" b="1" dirty="0"/>
              <a:t>Fangyan Zhang</a:t>
            </a:r>
            <a:r>
              <a:rPr lang="en-US" sz="1200" dirty="0"/>
              <a:t>, Song Zhang, and Pak Chung Wong. "Graph Sampling for Visual Analytics." Journal of Imaging Science and Technology (2017).</a:t>
            </a:r>
          </a:p>
          <a:p>
            <a:pPr lvl="2"/>
            <a:r>
              <a:rPr lang="en-US" sz="1200" b="1" dirty="0"/>
              <a:t>Fangyan Zhang</a:t>
            </a:r>
            <a:r>
              <a:rPr lang="en-US" sz="1200" dirty="0"/>
              <a:t>, Song Zhang, Pak Chung Wong, Hugh Medal, </a:t>
            </a:r>
            <a:r>
              <a:rPr lang="en-US" sz="1200" dirty="0" err="1"/>
              <a:t>Linkan</a:t>
            </a:r>
            <a:r>
              <a:rPr lang="en-US" sz="1200" dirty="0"/>
              <a:t> </a:t>
            </a:r>
            <a:r>
              <a:rPr lang="en-US" sz="1200" dirty="0" err="1"/>
              <a:t>Bian</a:t>
            </a:r>
            <a:r>
              <a:rPr lang="en-US" sz="1200" dirty="0"/>
              <a:t>, I. I. Swan, J. Edward, and T. J. Jankun-Kelly. "A Visual Evaluation Study of Graph Sampling Techniques." Electronic Imaging 2017, no. 1 (2017): 110-117.</a:t>
            </a:r>
          </a:p>
          <a:p>
            <a:pPr lvl="2"/>
            <a:r>
              <a:rPr lang="en-US" sz="1200" b="1" dirty="0"/>
              <a:t>Fangyan Zhang</a:t>
            </a:r>
            <a:r>
              <a:rPr lang="en-US" sz="1200" dirty="0"/>
              <a:t>, Song Zhang, Pak Chung Wong, J. Edward Swan II, and T.J. Jankun-Kelly. A Visual and Statistical Benchmark for Graph Sampling Methods. In Exploring Graphs at Scale (EGAS) Workshop, IEEE VIS 2015, Oct 2015. </a:t>
            </a:r>
          </a:p>
          <a:p>
            <a:pPr lvl="1"/>
            <a:r>
              <a:rPr lang="en-US" sz="2000" dirty="0"/>
              <a:t>Distributed Graph Sampling Methods (Chapter 3)</a:t>
            </a:r>
          </a:p>
          <a:p>
            <a:pPr lvl="2"/>
            <a:r>
              <a:rPr lang="en-US" sz="1200" b="1" dirty="0"/>
              <a:t>Fangyan Zhang</a:t>
            </a:r>
            <a:r>
              <a:rPr lang="en-US" sz="1200" dirty="0"/>
              <a:t>, Song Zhang, Christopher Lightsey, “Distributed Graph Sampling Methods”, submitted to Electronic Imaging 2018</a:t>
            </a:r>
          </a:p>
          <a:p>
            <a:pPr lvl="1"/>
            <a:r>
              <a:rPr lang="en-US" sz="2000" dirty="0"/>
              <a:t>BGS:A Large-scale Graph Visualization System (Chapter 4)</a:t>
            </a:r>
          </a:p>
          <a:p>
            <a:pPr lvl="2"/>
            <a:r>
              <a:rPr lang="en-US" sz="1200" b="1" dirty="0"/>
              <a:t>Fangyan Zhang</a:t>
            </a:r>
            <a:r>
              <a:rPr lang="en-US" sz="1200" dirty="0"/>
              <a:t>, Song Zhang, Christopher Lightsey, “BGS: A Large-Scale Graph Visualization Tool”, submitted to Electronic Imaging 2018</a:t>
            </a:r>
          </a:p>
          <a:p>
            <a:pPr lvl="2"/>
            <a:r>
              <a:rPr lang="en-US" sz="1200" b="1" dirty="0"/>
              <a:t>Fangyan Zhang, </a:t>
            </a:r>
            <a:r>
              <a:rPr lang="en-US" sz="1200" dirty="0"/>
              <a:t>Song Zhang, Christopher Lightsey, “BGS: A Large-Scale Graph Visualization System”, submitted to IEEE Transaction TVCG</a:t>
            </a:r>
          </a:p>
        </p:txBody>
      </p:sp>
    </p:spTree>
    <p:extLst>
      <p:ext uri="{BB962C8B-B14F-4D97-AF65-F5344CB8AC3E}">
        <p14:creationId xmlns:p14="http://schemas.microsoft.com/office/powerpoint/2010/main" val="6818879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2"/>
          <p:cNvSpPr txBox="1">
            <a:spLocks/>
          </p:cNvSpPr>
          <p:nvPr/>
        </p:nvSpPr>
        <p:spPr>
          <a:xfrm>
            <a:off x="1250576" y="1013148"/>
            <a:ext cx="753035" cy="3758358"/>
          </a:xfrm>
          <a:prstGeom prst="rect">
            <a:avLst/>
          </a:prstGeom>
          <a:effectLst>
            <a:outerShdw blurRad="63500" dist="38100" dir="5400000" algn="ctr">
              <a:srgbClr val="000000">
                <a:alpha val="45000"/>
              </a:srgbClr>
            </a:outerShdw>
          </a:effectLst>
          <a:scene3d>
            <a:camera prst="orthographicFront">
              <a:rot lat="0" lon="0" rev="0"/>
            </a:camera>
            <a:lightRig rig="glow" dir="t">
              <a:rot lat="0" lon="0" rev="4800000"/>
            </a:lightRig>
          </a:scene3d>
          <a:sp3d prstMaterial="matte">
            <a:bevelT w="127000" h="63500"/>
          </a:sp3d>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rgbClr val="2D2E2B"/>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rgbClr val="54565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rgbClr val="54565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rgbClr val="54565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defTabSz="914363">
              <a:spcBef>
                <a:spcPts val="0"/>
              </a:spcBef>
              <a:buFontTx/>
              <a:buNone/>
              <a:defRPr/>
            </a:pPr>
            <a:r>
              <a:rPr lang="en-US" sz="8000" dirty="0">
                <a:ln w="18415" cmpd="sng">
                  <a:solidFill>
                    <a:srgbClr val="FFFFFF"/>
                  </a:solidFill>
                  <a:prstDash val="solid"/>
                </a:ln>
                <a:solidFill>
                  <a:srgbClr val="800000"/>
                </a:solidFill>
                <a:effectLst>
                  <a:outerShdw blurRad="63500" dir="3600000" algn="tl" rotWithShape="0">
                    <a:srgbClr val="000000">
                      <a:alpha val="70000"/>
                    </a:srgbClr>
                  </a:outerShdw>
                </a:effectLst>
              </a:rPr>
              <a:t>1</a:t>
            </a:r>
          </a:p>
          <a:p>
            <a:pPr marL="0" indent="0" defTabSz="914363">
              <a:spcBef>
                <a:spcPts val="0"/>
              </a:spcBef>
              <a:buFontTx/>
              <a:buNone/>
              <a:defRPr/>
            </a:pPr>
            <a:r>
              <a:rPr lang="en-US" sz="8000" dirty="0">
                <a:ln w="18415" cmpd="sng">
                  <a:solidFill>
                    <a:srgbClr val="FFFFFF"/>
                  </a:solidFill>
                  <a:prstDash val="solid"/>
                </a:ln>
                <a:solidFill>
                  <a:srgbClr val="800000"/>
                </a:solidFill>
                <a:effectLst>
                  <a:outerShdw blurRad="63500" dir="3600000" algn="tl" rotWithShape="0">
                    <a:srgbClr val="000000">
                      <a:alpha val="70000"/>
                    </a:srgbClr>
                  </a:outerShdw>
                </a:effectLst>
              </a:rPr>
              <a:t>2</a:t>
            </a:r>
          </a:p>
          <a:p>
            <a:pPr marL="0" indent="0" defTabSz="914363">
              <a:spcBef>
                <a:spcPts val="0"/>
              </a:spcBef>
              <a:buFontTx/>
              <a:buNone/>
              <a:defRPr/>
            </a:pPr>
            <a:r>
              <a:rPr lang="en-US" sz="8000" dirty="0">
                <a:ln w="18415" cmpd="sng">
                  <a:solidFill>
                    <a:srgbClr val="FFFFFF"/>
                  </a:solidFill>
                  <a:prstDash val="solid"/>
                </a:ln>
                <a:solidFill>
                  <a:srgbClr val="800000"/>
                </a:solidFill>
                <a:effectLst>
                  <a:outerShdw blurRad="63500" dir="3600000" algn="tl" rotWithShape="0">
                    <a:srgbClr val="000000">
                      <a:alpha val="70000"/>
                    </a:srgbClr>
                  </a:outerShdw>
                </a:effectLst>
              </a:rPr>
              <a:t>3</a:t>
            </a:r>
          </a:p>
        </p:txBody>
      </p:sp>
      <p:sp>
        <p:nvSpPr>
          <p:cNvPr id="5" name="Rounded Rectangle 4"/>
          <p:cNvSpPr/>
          <p:nvPr/>
        </p:nvSpPr>
        <p:spPr bwMode="auto">
          <a:xfrm>
            <a:off x="2147047" y="1220387"/>
            <a:ext cx="5948082" cy="981635"/>
          </a:xfrm>
          <a:prstGeom prst="roundRect">
            <a:avLst>
              <a:gd name="adj" fmla="val 9033"/>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91436" tIns="45718" rIns="91436" bIns="45718" anchor="ctr"/>
          <a:lstStyle/>
          <a:p>
            <a:pPr algn="ctr" defTabSz="914099">
              <a:defRPr/>
            </a:pPr>
            <a:r>
              <a:rPr lang="en-US" sz="2400" dirty="0"/>
              <a:t>Graph Sampling for Visual Analytics</a:t>
            </a:r>
            <a:endParaRPr lang="en-US" sz="2400" dirty="0">
              <a:solidFill>
                <a:srgbClr val="FFFFFF"/>
              </a:solidFill>
              <a:effectLst>
                <a:outerShdw blurRad="38100" dist="38100" dir="2700000" algn="tl">
                  <a:srgbClr val="000000">
                    <a:alpha val="43137"/>
                  </a:srgbClr>
                </a:outerShdw>
              </a:effectLst>
            </a:endParaRPr>
          </a:p>
        </p:txBody>
      </p:sp>
      <p:sp>
        <p:nvSpPr>
          <p:cNvPr id="6" name="Rounded Rectangle 5"/>
          <p:cNvSpPr/>
          <p:nvPr/>
        </p:nvSpPr>
        <p:spPr bwMode="auto">
          <a:xfrm>
            <a:off x="2147047" y="2583905"/>
            <a:ext cx="5948082" cy="860919"/>
          </a:xfrm>
          <a:prstGeom prst="roundRect">
            <a:avLst>
              <a:gd name="adj" fmla="val 9033"/>
            </a:avLst>
          </a:prstGeom>
          <a:ln>
            <a:headEnd type="none" w="med" len="med"/>
            <a:tailEnd type="none" w="med" len="med"/>
          </a:ln>
        </p:spPr>
        <p:style>
          <a:lnRef idx="1">
            <a:schemeClr val="dk1"/>
          </a:lnRef>
          <a:fillRef idx="3">
            <a:schemeClr val="dk1"/>
          </a:fillRef>
          <a:effectRef idx="2">
            <a:schemeClr val="dk1"/>
          </a:effectRef>
          <a:fontRef idx="minor">
            <a:schemeClr val="lt1"/>
          </a:fontRef>
        </p:style>
        <p:txBody>
          <a:bodyPr lIns="91436" tIns="45718" rIns="91436" bIns="45718" anchor="ctr"/>
          <a:lstStyle/>
          <a:p>
            <a:pPr algn="ctr" defTabSz="914099">
              <a:defRPr/>
            </a:pPr>
            <a:r>
              <a:rPr lang="en-US" sz="2400" dirty="0"/>
              <a:t>Distributed Graph Sampling Methods</a:t>
            </a:r>
            <a:endParaRPr lang="en-US" sz="2400" dirty="0">
              <a:solidFill>
                <a:srgbClr val="FFFFFF"/>
              </a:solidFill>
              <a:effectLst>
                <a:outerShdw blurRad="38100" dist="38100" dir="2700000" algn="tl">
                  <a:srgbClr val="000000">
                    <a:alpha val="43137"/>
                  </a:srgbClr>
                </a:outerShdw>
              </a:effectLst>
            </a:endParaRPr>
          </a:p>
        </p:txBody>
      </p:sp>
      <p:sp>
        <p:nvSpPr>
          <p:cNvPr id="8" name="Rounded Rectangle 7"/>
          <p:cNvSpPr/>
          <p:nvPr/>
        </p:nvSpPr>
        <p:spPr bwMode="auto">
          <a:xfrm>
            <a:off x="2147047" y="3826707"/>
            <a:ext cx="5948082" cy="816096"/>
          </a:xfrm>
          <a:prstGeom prst="roundRect">
            <a:avLst>
              <a:gd name="adj" fmla="val 9033"/>
            </a:avLst>
          </a:prstGeom>
          <a:ln>
            <a:headEnd type="none" w="med" len="med"/>
            <a:tailEnd type="none" w="med" len="med"/>
          </a:ln>
        </p:spPr>
        <p:style>
          <a:lnRef idx="1">
            <a:schemeClr val="dk1"/>
          </a:lnRef>
          <a:fillRef idx="3">
            <a:schemeClr val="dk1"/>
          </a:fillRef>
          <a:effectRef idx="2">
            <a:schemeClr val="dk1"/>
          </a:effectRef>
          <a:fontRef idx="minor">
            <a:schemeClr val="lt1"/>
          </a:fontRef>
        </p:style>
        <p:txBody>
          <a:bodyPr lIns="91436" tIns="45718" rIns="91436" bIns="45718" anchor="ctr"/>
          <a:lstStyle/>
          <a:p>
            <a:pPr algn="ctr" defTabSz="914099">
              <a:defRPr/>
            </a:pPr>
            <a:r>
              <a:rPr lang="en-US" sz="2800" dirty="0"/>
              <a:t>BGS: Big Graph Surfer</a:t>
            </a:r>
            <a:endParaRPr lang="en-US" sz="2800" dirty="0">
              <a:solidFill>
                <a:srgbClr val="FFFFFF"/>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9793958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Related work</a:t>
            </a:r>
          </a:p>
        </p:txBody>
      </p:sp>
      <p:graphicFrame>
        <p:nvGraphicFramePr>
          <p:cNvPr id="6" name="Table 5"/>
          <p:cNvGraphicFramePr>
            <a:graphicFrameLocks noGrp="1"/>
          </p:cNvGraphicFramePr>
          <p:nvPr>
            <p:extLst>
              <p:ext uri="{D42A27DB-BD31-4B8C-83A1-F6EECF244321}">
                <p14:modId xmlns:p14="http://schemas.microsoft.com/office/powerpoint/2010/main" val="3563050965"/>
              </p:ext>
            </p:extLst>
          </p:nvPr>
        </p:nvGraphicFramePr>
        <p:xfrm>
          <a:off x="433551" y="1595817"/>
          <a:ext cx="8332077" cy="3846548"/>
        </p:xfrm>
        <a:graphic>
          <a:graphicData uri="http://schemas.openxmlformats.org/drawingml/2006/table">
            <a:tbl>
              <a:tblPr firstRow="1" bandRow="1">
                <a:tableStyleId>{5C22544A-7EE6-4342-B048-85BDC9FD1C3A}</a:tableStyleId>
              </a:tblPr>
              <a:tblGrid>
                <a:gridCol w="2777359">
                  <a:extLst>
                    <a:ext uri="{9D8B030D-6E8A-4147-A177-3AD203B41FA5}">
                      <a16:colId xmlns:a16="http://schemas.microsoft.com/office/drawing/2014/main" val="22897723"/>
                    </a:ext>
                  </a:extLst>
                </a:gridCol>
                <a:gridCol w="2777359">
                  <a:extLst>
                    <a:ext uri="{9D8B030D-6E8A-4147-A177-3AD203B41FA5}">
                      <a16:colId xmlns:a16="http://schemas.microsoft.com/office/drawing/2014/main" val="3703040510"/>
                    </a:ext>
                  </a:extLst>
                </a:gridCol>
                <a:gridCol w="2777359">
                  <a:extLst>
                    <a:ext uri="{9D8B030D-6E8A-4147-A177-3AD203B41FA5}">
                      <a16:colId xmlns:a16="http://schemas.microsoft.com/office/drawing/2014/main" val="3307664911"/>
                    </a:ext>
                  </a:extLst>
                </a:gridCol>
              </a:tblGrid>
              <a:tr h="475484">
                <a:tc>
                  <a:txBody>
                    <a:bodyPr/>
                    <a:lstStyle/>
                    <a:p>
                      <a:pPr algn="ctr">
                        <a:lnSpc>
                          <a:spcPct val="150000"/>
                        </a:lnSpc>
                      </a:pPr>
                      <a:r>
                        <a:rPr lang="en-US" sz="1400" dirty="0"/>
                        <a:t>Node Sampling</a:t>
                      </a:r>
                    </a:p>
                  </a:txBody>
                  <a:tcPr/>
                </a:tc>
                <a:tc>
                  <a:txBody>
                    <a:bodyPr/>
                    <a:lstStyle/>
                    <a:p>
                      <a:pPr algn="ctr">
                        <a:lnSpc>
                          <a:spcPct val="150000"/>
                        </a:lnSpc>
                      </a:pPr>
                      <a:r>
                        <a:rPr lang="en-US" sz="1400" dirty="0"/>
                        <a:t>Edge Sampling</a:t>
                      </a:r>
                    </a:p>
                  </a:txBody>
                  <a:tcPr/>
                </a:tc>
                <a:tc>
                  <a:txBody>
                    <a:bodyPr/>
                    <a:lstStyle/>
                    <a:p>
                      <a:pPr algn="ctr">
                        <a:lnSpc>
                          <a:spcPct val="150000"/>
                        </a:lnSpc>
                      </a:pPr>
                      <a:r>
                        <a:rPr lang="en-US" sz="1400" dirty="0"/>
                        <a:t>Topology-based Sampling</a:t>
                      </a:r>
                    </a:p>
                  </a:txBody>
                  <a:tcPr/>
                </a:tc>
                <a:extLst>
                  <a:ext uri="{0D108BD9-81ED-4DB2-BD59-A6C34878D82A}">
                    <a16:rowId xmlns:a16="http://schemas.microsoft.com/office/drawing/2014/main" val="4267345525"/>
                  </a:ext>
                </a:extLst>
              </a:tr>
              <a:tr h="475484">
                <a:tc>
                  <a:txBody>
                    <a:bodyPr/>
                    <a:lstStyle/>
                    <a:p>
                      <a:r>
                        <a:rPr lang="en-US" sz="1400" dirty="0"/>
                        <a:t>Random node (RN)</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400" dirty="0"/>
                        <a:t>Random edge (RE)</a:t>
                      </a:r>
                    </a:p>
                  </a:txBody>
                  <a:tcPr/>
                </a:tc>
                <a:tc>
                  <a:txBody>
                    <a:bodyPr/>
                    <a:lstStyle/>
                    <a:p>
                      <a:r>
                        <a:rPr lang="en-US" sz="1400" dirty="0"/>
                        <a:t>Breadth-first (BF)</a:t>
                      </a:r>
                    </a:p>
                  </a:txBody>
                  <a:tcPr/>
                </a:tc>
                <a:extLst>
                  <a:ext uri="{0D108BD9-81ED-4DB2-BD59-A6C34878D82A}">
                    <a16:rowId xmlns:a16="http://schemas.microsoft.com/office/drawing/2014/main" val="2262768574"/>
                  </a:ext>
                </a:extLst>
              </a:tr>
              <a:tr h="475484">
                <a:tc>
                  <a:txBody>
                    <a:bodyPr/>
                    <a:lstStyle/>
                    <a:p>
                      <a:r>
                        <a:rPr lang="en-US" sz="1400" dirty="0"/>
                        <a:t>Random node-edge (RNE)</a:t>
                      </a:r>
                    </a:p>
                  </a:txBody>
                  <a:tcPr/>
                </a:tc>
                <a:tc>
                  <a:txBody>
                    <a:bodyPr/>
                    <a:lstStyle/>
                    <a:p>
                      <a:r>
                        <a:rPr lang="en-US" sz="1400" dirty="0"/>
                        <a:t>Induced edge (IE)</a:t>
                      </a:r>
                    </a:p>
                  </a:txBody>
                  <a:tcPr/>
                </a:tc>
                <a:tc>
                  <a:txBody>
                    <a:bodyPr/>
                    <a:lstStyle/>
                    <a:p>
                      <a:r>
                        <a:rPr lang="en-US" sz="1400" dirty="0"/>
                        <a:t>Depth-first (DF)</a:t>
                      </a:r>
                    </a:p>
                  </a:txBody>
                  <a:tcPr/>
                </a:tc>
                <a:extLst>
                  <a:ext uri="{0D108BD9-81ED-4DB2-BD59-A6C34878D82A}">
                    <a16:rowId xmlns:a16="http://schemas.microsoft.com/office/drawing/2014/main" val="4251861463"/>
                  </a:ext>
                </a:extLst>
              </a:tr>
              <a:tr h="475484">
                <a:tc>
                  <a:txBody>
                    <a:bodyPr/>
                    <a:lstStyle/>
                    <a:p>
                      <a:r>
                        <a:rPr lang="en-US" sz="1400" dirty="0"/>
                        <a:t>Random node-neighbor (RNN)</a:t>
                      </a:r>
                    </a:p>
                  </a:txBody>
                  <a:tcPr/>
                </a:tc>
                <a:tc>
                  <a:txBody>
                    <a:bodyPr/>
                    <a:lstStyle/>
                    <a:p>
                      <a:endParaRPr lang="en-US" sz="1400" dirty="0"/>
                    </a:p>
                  </a:txBody>
                  <a:tcPr/>
                </a:tc>
                <a:tc>
                  <a:txBody>
                    <a:bodyPr/>
                    <a:lstStyle/>
                    <a:p>
                      <a:r>
                        <a:rPr lang="en-US" sz="1400" dirty="0"/>
                        <a:t>Random first (RF)</a:t>
                      </a:r>
                    </a:p>
                  </a:txBody>
                  <a:tcPr/>
                </a:tc>
                <a:extLst>
                  <a:ext uri="{0D108BD9-81ED-4DB2-BD59-A6C34878D82A}">
                    <a16:rowId xmlns:a16="http://schemas.microsoft.com/office/drawing/2014/main" val="2917291255"/>
                  </a:ext>
                </a:extLst>
              </a:tr>
              <a:tr h="475484">
                <a:tc>
                  <a:txBody>
                    <a:bodyPr/>
                    <a:lstStyle/>
                    <a:p>
                      <a:endParaRPr lang="en-US" sz="1400" dirty="0"/>
                    </a:p>
                  </a:txBody>
                  <a:tcPr/>
                </a:tc>
                <a:tc>
                  <a:txBody>
                    <a:bodyPr/>
                    <a:lstStyle/>
                    <a:p>
                      <a:endParaRPr lang="en-US" sz="1400" dirty="0"/>
                    </a:p>
                  </a:txBody>
                  <a:tcPr/>
                </a:tc>
                <a:tc>
                  <a:txBody>
                    <a:bodyPr/>
                    <a:lstStyle/>
                    <a:p>
                      <a:r>
                        <a:rPr lang="en-US" sz="1400" dirty="0"/>
                        <a:t>Snowball (SB)</a:t>
                      </a:r>
                    </a:p>
                  </a:txBody>
                  <a:tcPr/>
                </a:tc>
                <a:extLst>
                  <a:ext uri="{0D108BD9-81ED-4DB2-BD59-A6C34878D82A}">
                    <a16:rowId xmlns:a16="http://schemas.microsoft.com/office/drawing/2014/main" val="1775375267"/>
                  </a:ext>
                </a:extLst>
              </a:tr>
              <a:tr h="475484">
                <a:tc>
                  <a:txBody>
                    <a:bodyPr/>
                    <a:lstStyle/>
                    <a:p>
                      <a:endParaRPr lang="en-US" sz="1400"/>
                    </a:p>
                  </a:txBody>
                  <a:tcPr/>
                </a:tc>
                <a:tc>
                  <a:txBody>
                    <a:bodyPr/>
                    <a:lstStyle/>
                    <a:p>
                      <a:endParaRPr lang="en-US" sz="1400" dirty="0"/>
                    </a:p>
                  </a:txBody>
                  <a:tcPr/>
                </a:tc>
                <a:tc>
                  <a:txBody>
                    <a:bodyPr/>
                    <a:lstStyle/>
                    <a:p>
                      <a:r>
                        <a:rPr lang="en-US" sz="1400" dirty="0"/>
                        <a:t>Random walk (RW)</a:t>
                      </a:r>
                    </a:p>
                  </a:txBody>
                  <a:tcPr/>
                </a:tc>
                <a:extLst>
                  <a:ext uri="{0D108BD9-81ED-4DB2-BD59-A6C34878D82A}">
                    <a16:rowId xmlns:a16="http://schemas.microsoft.com/office/drawing/2014/main" val="3120234519"/>
                  </a:ext>
                </a:extLst>
              </a:tr>
              <a:tr h="475484">
                <a:tc>
                  <a:txBody>
                    <a:bodyPr/>
                    <a:lstStyle/>
                    <a:p>
                      <a:endParaRPr lang="en-US" sz="1400"/>
                    </a:p>
                  </a:txBody>
                  <a:tcPr/>
                </a:tc>
                <a:tc>
                  <a:txBody>
                    <a:bodyPr/>
                    <a:lstStyle/>
                    <a:p>
                      <a:endParaRPr lang="en-US" sz="1400"/>
                    </a:p>
                  </a:txBody>
                  <a:tcPr/>
                </a:tc>
                <a:tc>
                  <a:txBody>
                    <a:bodyPr/>
                    <a:lstStyle/>
                    <a:p>
                      <a:r>
                        <a:rPr lang="en-US" sz="1400" dirty="0"/>
                        <a:t>Random walk with escape (RWE)</a:t>
                      </a:r>
                    </a:p>
                  </a:txBody>
                  <a:tcPr/>
                </a:tc>
                <a:extLst>
                  <a:ext uri="{0D108BD9-81ED-4DB2-BD59-A6C34878D82A}">
                    <a16:rowId xmlns:a16="http://schemas.microsoft.com/office/drawing/2014/main" val="466110723"/>
                  </a:ext>
                </a:extLst>
              </a:tr>
              <a:tr h="475484">
                <a:tc>
                  <a:txBody>
                    <a:bodyPr/>
                    <a:lstStyle/>
                    <a:p>
                      <a:endParaRPr lang="en-US" sz="1400"/>
                    </a:p>
                  </a:txBody>
                  <a:tcPr/>
                </a:tc>
                <a:tc>
                  <a:txBody>
                    <a:bodyPr/>
                    <a:lstStyle/>
                    <a:p>
                      <a:endParaRPr lang="en-US" sz="1400"/>
                    </a:p>
                  </a:txBody>
                  <a:tcPr/>
                </a:tc>
                <a:tc>
                  <a:txBody>
                    <a:bodyPr/>
                    <a:lstStyle/>
                    <a:p>
                      <a:r>
                        <a:rPr lang="en-US" sz="1400" dirty="0"/>
                        <a:t>Forest fire (FF)</a:t>
                      </a:r>
                    </a:p>
                  </a:txBody>
                  <a:tcPr/>
                </a:tc>
                <a:extLst>
                  <a:ext uri="{0D108BD9-81ED-4DB2-BD59-A6C34878D82A}">
                    <a16:rowId xmlns:a16="http://schemas.microsoft.com/office/drawing/2014/main" val="848361743"/>
                  </a:ext>
                </a:extLst>
              </a:tr>
            </a:tbl>
          </a:graphicData>
        </a:graphic>
      </p:graphicFrame>
    </p:spTree>
    <p:extLst>
      <p:ext uri="{BB962C8B-B14F-4D97-AF65-F5344CB8AC3E}">
        <p14:creationId xmlns:p14="http://schemas.microsoft.com/office/powerpoint/2010/main" val="1237129198"/>
      </p:ext>
    </p:extLst>
  </p:cSld>
  <p:clrMapOvr>
    <a:masterClrMapping/>
  </p:clrMapOvr>
</p:sld>
</file>

<file path=ppt/theme/theme1.xml><?xml version="1.0" encoding="utf-8"?>
<a:theme xmlns:a="http://schemas.openxmlformats.org/drawingml/2006/main" name="MSU_Maroon&amp;Grey">
  <a:themeElements>
    <a:clrScheme name="Custom 1">
      <a:dk1>
        <a:sysClr val="windowText" lastClr="000000"/>
      </a:dk1>
      <a:lt1>
        <a:sysClr val="window" lastClr="FFFFFF"/>
      </a:lt1>
      <a:dk2>
        <a:srgbClr val="5E091A"/>
      </a:dk2>
      <a:lt2>
        <a:srgbClr val="E2E4DB"/>
      </a:lt2>
      <a:accent1>
        <a:srgbClr val="5E091A"/>
      </a:accent1>
      <a:accent2>
        <a:srgbClr val="410611"/>
      </a:accent2>
      <a:accent3>
        <a:srgbClr val="545651"/>
      </a:accent3>
      <a:accent4>
        <a:srgbClr val="848780"/>
      </a:accent4>
      <a:accent5>
        <a:srgbClr val="B9BDB3"/>
      </a:accent5>
      <a:accent6>
        <a:srgbClr val="890C25"/>
      </a:accent6>
      <a:hlink>
        <a:srgbClr val="890C25"/>
      </a:hlink>
      <a:folHlink>
        <a:srgbClr val="890C25"/>
      </a:folHlink>
    </a:clrScheme>
    <a:fontScheme name="Executive">
      <a:majorFont>
        <a:latin typeface="Century Gothic"/>
        <a:ea typeface=""/>
        <a:cs typeface=""/>
        <a:font script="Jpan" typeface="ＭＳ ゴシック"/>
        <a:font script="Hang" typeface="HY중고딕"/>
        <a:font script="Hans" typeface="微软雅黑"/>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Palatino Linotype"/>
        <a:ea typeface=""/>
        <a:cs typeface=""/>
        <a:font script="Jpan" typeface="HGS明朝E"/>
        <a:font script="Hang" typeface="맑은 고딕"/>
        <a:font script="Hans" typeface="宋体"/>
        <a:font script="Hant" typeface="新細明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emplate>MSU_Maroon&amp;Grey.thmx</Template>
  <TotalTime>9640</TotalTime>
  <Words>2560</Words>
  <Application>Microsoft Office PowerPoint</Application>
  <PresentationFormat>On-screen Show (4:3)</PresentationFormat>
  <Paragraphs>846</Paragraphs>
  <Slides>57</Slides>
  <Notes>56</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57</vt:i4>
      </vt:variant>
    </vt:vector>
  </HeadingPairs>
  <TitlesOfParts>
    <vt:vector size="66" baseType="lpstr">
      <vt:lpstr>SimSun</vt:lpstr>
      <vt:lpstr>SimSun</vt:lpstr>
      <vt:lpstr>Arial</vt:lpstr>
      <vt:lpstr>Calibri</vt:lpstr>
      <vt:lpstr>Cambria Math</vt:lpstr>
      <vt:lpstr>Century Gothic</vt:lpstr>
      <vt:lpstr>Palatino Linotype</vt:lpstr>
      <vt:lpstr>Times New Roman</vt:lpstr>
      <vt:lpstr>MSU_Maroon&amp;Grey</vt:lpstr>
      <vt:lpstr>Large-Scale Graph Analytics</vt:lpstr>
      <vt:lpstr>Outline</vt:lpstr>
      <vt:lpstr>Introduction</vt:lpstr>
      <vt:lpstr>Introduction</vt:lpstr>
      <vt:lpstr>Introduction</vt:lpstr>
      <vt:lpstr>Introduction</vt:lpstr>
      <vt:lpstr>Introduction</vt:lpstr>
      <vt:lpstr>PowerPoint Presentation</vt:lpstr>
      <vt:lpstr>Related work</vt:lpstr>
      <vt:lpstr>Methodology</vt:lpstr>
      <vt:lpstr>Methodology</vt:lpstr>
      <vt:lpstr>Methodology</vt:lpstr>
      <vt:lpstr>Graph Datasets</vt:lpstr>
      <vt:lpstr>Statistical Comparisons</vt:lpstr>
      <vt:lpstr>Statistical Comparisons</vt:lpstr>
      <vt:lpstr>Analysis: Statistical Comparisons</vt:lpstr>
      <vt:lpstr>Analysis: Statistical Comparisons</vt:lpstr>
      <vt:lpstr>Visual Comparison</vt:lpstr>
      <vt:lpstr>Analysis: Visual Comparison</vt:lpstr>
      <vt:lpstr>Analysis: Comparison in Efficiency</vt:lpstr>
      <vt:lpstr>Conclusion</vt:lpstr>
      <vt:lpstr>PowerPoint Presentation</vt:lpstr>
      <vt:lpstr>Methodology</vt:lpstr>
      <vt:lpstr>Methodology</vt:lpstr>
      <vt:lpstr>Implementation </vt:lpstr>
      <vt:lpstr>Usage</vt:lpstr>
      <vt:lpstr>Methodology</vt:lpstr>
      <vt:lpstr>Graph Datasets</vt:lpstr>
      <vt:lpstr>Visual Comparison Results</vt:lpstr>
      <vt:lpstr>Statistical Comparison Results</vt:lpstr>
      <vt:lpstr>Statistical Comparison Results</vt:lpstr>
      <vt:lpstr>Efficiency Comparison Results</vt:lpstr>
      <vt:lpstr>Analysis</vt:lpstr>
      <vt:lpstr>PowerPoint Presentation</vt:lpstr>
      <vt:lpstr>Related work</vt:lpstr>
      <vt:lpstr>Related work</vt:lpstr>
      <vt:lpstr>Related work</vt:lpstr>
      <vt:lpstr>Related work</vt:lpstr>
      <vt:lpstr>Methodology: Architecture &amp; Layout</vt:lpstr>
      <vt:lpstr>PowerPoint Presentation</vt:lpstr>
      <vt:lpstr>Methodology: Hierarchy View and Graph View</vt:lpstr>
      <vt:lpstr>Methodology: Expansion Mode</vt:lpstr>
      <vt:lpstr>Methodology: Hierarchy Exploration</vt:lpstr>
      <vt:lpstr>Methodology : Hierarchy Exploration</vt:lpstr>
      <vt:lpstr>Methodology: Hierarchy Exploration</vt:lpstr>
      <vt:lpstr>Visualization: Graph Exploration</vt:lpstr>
      <vt:lpstr>Methodology: Graph Exploration</vt:lpstr>
      <vt:lpstr>Methodology: Graph Exploration</vt:lpstr>
      <vt:lpstr>Methodology: Graph Exploration</vt:lpstr>
      <vt:lpstr>Methodology: Visualization Mode</vt:lpstr>
      <vt:lpstr>Methodology: Decorations and Interactions</vt:lpstr>
      <vt:lpstr>Case Study</vt:lpstr>
      <vt:lpstr>Case Study</vt:lpstr>
      <vt:lpstr>Discussion</vt:lpstr>
      <vt:lpstr>Contributions</vt:lpstr>
      <vt:lpstr>Reference</vt:lpstr>
      <vt:lpstr>Questions?  Thank you!  Fangyan Zhang Email: fz56@msstate.edu </vt:lpstr>
    </vt:vector>
  </TitlesOfParts>
  <Company>Mississippi State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Heather Rowe</dc:creator>
  <cp:lastModifiedBy>fangyan zhang</cp:lastModifiedBy>
  <cp:revision>1011</cp:revision>
  <cp:lastPrinted>2017-09-28T22:06:05Z</cp:lastPrinted>
  <dcterms:created xsi:type="dcterms:W3CDTF">2015-07-09T18:42:12Z</dcterms:created>
  <dcterms:modified xsi:type="dcterms:W3CDTF">2017-10-27T03:51:21Z</dcterms:modified>
</cp:coreProperties>
</file>